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446" r:id="rId3"/>
    <p:sldId id="389" r:id="rId5"/>
    <p:sldId id="588" r:id="rId6"/>
    <p:sldId id="587" r:id="rId7"/>
    <p:sldId id="465" r:id="rId8"/>
    <p:sldId id="429" r:id="rId9"/>
    <p:sldId id="472" r:id="rId10"/>
    <p:sldId id="473" r:id="rId11"/>
    <p:sldId id="430" r:id="rId12"/>
    <p:sldId id="477" r:id="rId13"/>
    <p:sldId id="475" r:id="rId14"/>
    <p:sldId id="466" r:id="rId15"/>
    <p:sldId id="392" r:id="rId16"/>
    <p:sldId id="463" r:id="rId17"/>
    <p:sldId id="435" r:id="rId18"/>
    <p:sldId id="445" r:id="rId19"/>
    <p:sldId id="427" r:id="rId20"/>
    <p:sldId id="449" r:id="rId21"/>
    <p:sldId id="467" r:id="rId22"/>
    <p:sldId id="450" r:id="rId23"/>
    <p:sldId id="394" r:id="rId24"/>
    <p:sldId id="393" r:id="rId25"/>
    <p:sldId id="400" r:id="rId26"/>
    <p:sldId id="451" r:id="rId27"/>
    <p:sldId id="468" r:id="rId28"/>
    <p:sldId id="452" r:id="rId29"/>
    <p:sldId id="436" r:id="rId30"/>
    <p:sldId id="438" r:id="rId31"/>
    <p:sldId id="439" r:id="rId32"/>
    <p:sldId id="586" r:id="rId33"/>
    <p:sldId id="483" r:id="rId34"/>
    <p:sldId id="459" r:id="rId35"/>
    <p:sldId id="401" r:id="rId36"/>
    <p:sldId id="469" r:id="rId37"/>
    <p:sldId id="453" r:id="rId38"/>
    <p:sldId id="455" r:id="rId39"/>
    <p:sldId id="460" r:id="rId40"/>
    <p:sldId id="402" r:id="rId41"/>
    <p:sldId id="406" r:id="rId42"/>
    <p:sldId id="470" r:id="rId43"/>
    <p:sldId id="476" r:id="rId44"/>
    <p:sldId id="478" r:id="rId45"/>
    <p:sldId id="407" r:id="rId46"/>
    <p:sldId id="424" r:id="rId47"/>
    <p:sldId id="408" r:id="rId48"/>
    <p:sldId id="461" r:id="rId49"/>
    <p:sldId id="409" r:id="rId50"/>
    <p:sldId id="457" r:id="rId51"/>
    <p:sldId id="413" r:id="rId52"/>
    <p:sldId id="479" r:id="rId53"/>
    <p:sldId id="480" r:id="rId54"/>
    <p:sldId id="481" r:id="rId55"/>
    <p:sldId id="482" r:id="rId56"/>
    <p:sldId id="471" r:id="rId57"/>
    <p:sldId id="458" r:id="rId58"/>
    <p:sldId id="444" r:id="rId59"/>
    <p:sldId id="569" r:id="rId60"/>
    <p:sldId id="489" r:id="rId61"/>
    <p:sldId id="515" r:id="rId62"/>
    <p:sldId id="539" r:id="rId63"/>
    <p:sldId id="520" r:id="rId64"/>
    <p:sldId id="494" r:id="rId65"/>
    <p:sldId id="541" r:id="rId66"/>
    <p:sldId id="547" r:id="rId67"/>
    <p:sldId id="441" r:id="rId68"/>
    <p:sldId id="585" r:id="rId69"/>
    <p:sldId id="584" r:id="rId70"/>
    <p:sldId id="570" r:id="rId71"/>
    <p:sldId id="422" r:id="rId72"/>
  </p:sldIdLst>
  <p:sldSz cx="12192000" cy="6858000"/>
  <p:notesSz cx="7099300" cy="1023429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7pPr>
    <a:lvl8pPr marL="3199765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8pPr>
    <a:lvl9pPr marL="3656965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3972" autoAdjust="0"/>
  </p:normalViewPr>
  <p:slideViewPr>
    <p:cSldViewPr>
      <p:cViewPr>
        <p:scale>
          <a:sx n="119" d="100"/>
          <a:sy n="119" d="100"/>
        </p:scale>
        <p:origin x="14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Mnogu</a:t>
            </a:r>
            <a:r>
              <a:rPr lang="en-US" dirty="0"/>
              <a:t> </a:t>
            </a:r>
            <a:r>
              <a:rPr lang="en-US" dirty="0" err="1"/>
              <a:t>sekvenci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akcii</a:t>
            </a:r>
            <a:r>
              <a:rPr lang="en-US" dirty="0"/>
              <a:t> da se </a:t>
            </a:r>
            <a:r>
              <a:rPr lang="en-US" dirty="0" err="1"/>
              <a:t>zemat</a:t>
            </a:r>
            <a:r>
              <a:rPr lang="en-US" dirty="0"/>
              <a:t> </a:t>
            </a:r>
            <a:r>
              <a:rPr lang="en-US" dirty="0" err="1"/>
              <a:t>predvid</a:t>
            </a:r>
            <a:endParaRPr lang="en-US" dirty="0"/>
          </a:p>
          <a:p>
            <a:r>
              <a:rPr lang="en-US" dirty="0" err="1"/>
              <a:t>Nekogas</a:t>
            </a:r>
            <a:r>
              <a:rPr lang="en-US" dirty="0"/>
              <a:t> ne </a:t>
            </a:r>
            <a:r>
              <a:rPr lang="en-US" dirty="0" err="1"/>
              <a:t>sakas</a:t>
            </a:r>
            <a:r>
              <a:rPr lang="en-US" dirty="0"/>
              <a:t> </a:t>
            </a:r>
            <a:r>
              <a:rPr lang="en-US" dirty="0" err="1"/>
              <a:t>mnogu</a:t>
            </a:r>
            <a:r>
              <a:rPr lang="en-US" dirty="0"/>
              <a:t> da </a:t>
            </a:r>
            <a:r>
              <a:rPr lang="en-US" dirty="0" err="1"/>
              <a:t>cekas</a:t>
            </a:r>
            <a:r>
              <a:rPr lang="en-US" dirty="0"/>
              <a:t> da </a:t>
            </a:r>
            <a:r>
              <a:rPr lang="en-US" dirty="0" err="1"/>
              <a:t>najde</a:t>
            </a:r>
            <a:r>
              <a:rPr lang="en-US" dirty="0"/>
              <a:t> </a:t>
            </a:r>
            <a:r>
              <a:rPr lang="en-US" dirty="0" err="1"/>
              <a:t>najdobro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Sostojba</a:t>
            </a:r>
            <a:r>
              <a:rPr lang="en-US" dirty="0"/>
              <a:t> – </a:t>
            </a:r>
            <a:r>
              <a:rPr lang="en-US" dirty="0" err="1"/>
              <a:t>kade</a:t>
            </a:r>
            <a:r>
              <a:rPr lang="en-US" dirty="0"/>
              <a:t> e </a:t>
            </a:r>
            <a:r>
              <a:rPr lang="en-US" dirty="0" err="1"/>
              <a:t>macman</a:t>
            </a:r>
            <a:r>
              <a:rPr lang="en-US" dirty="0"/>
              <a:t> </a:t>
            </a:r>
            <a:r>
              <a:rPr lang="en-US" dirty="0" err="1"/>
              <a:t>kade</a:t>
            </a:r>
            <a:r>
              <a:rPr lang="en-US" dirty="0"/>
              <a:t> se </a:t>
            </a:r>
            <a:r>
              <a:rPr lang="en-US" dirty="0" err="1"/>
              <a:t>tockite</a:t>
            </a:r>
            <a:endParaRPr lang="en-US" dirty="0"/>
          </a:p>
          <a:p>
            <a:r>
              <a:rPr lang="en-US" dirty="0" err="1"/>
              <a:t>Kade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dvizi</a:t>
            </a:r>
            <a:r>
              <a:rPr lang="en-US" dirty="0"/>
              <a:t>, </a:t>
            </a:r>
            <a:r>
              <a:rPr lang="en-US" dirty="0" err="1"/>
              <a:t>sto</a:t>
            </a:r>
            <a:r>
              <a:rPr lang="en-US" dirty="0"/>
              <a:t> da </a:t>
            </a:r>
            <a:r>
              <a:rPr lang="en-US" dirty="0" err="1"/>
              <a:t>napravi</a:t>
            </a:r>
            <a:r>
              <a:rPr lang="en-US" dirty="0"/>
              <a:t> –  </a:t>
            </a:r>
            <a:r>
              <a:rPr lang="en-US" dirty="0" err="1"/>
              <a:t>koj</a:t>
            </a:r>
            <a:r>
              <a:rPr lang="en-US" dirty="0"/>
              <a:t> e </a:t>
            </a:r>
            <a:r>
              <a:rPr lang="en-US" dirty="0" err="1"/>
              <a:t>problmeot</a:t>
            </a:r>
            <a:r>
              <a:rPr lang="en-US" dirty="0"/>
              <a:t>, </a:t>
            </a:r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odvidva</a:t>
            </a:r>
            <a:r>
              <a:rPr lang="en-US" dirty="0"/>
              <a:t> </a:t>
            </a:r>
            <a:r>
              <a:rPr lang="en-US" dirty="0" err="1"/>
              <a:t>kakov</a:t>
            </a:r>
            <a:r>
              <a:rPr lang="en-US" dirty="0"/>
              <a:t> e </a:t>
            </a:r>
            <a:r>
              <a:rPr lang="en-US" dirty="0" err="1"/>
              <a:t>svetot</a:t>
            </a:r>
            <a:r>
              <a:rPr lang="en-US" dirty="0"/>
              <a:t>, model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nasiot</a:t>
            </a:r>
            <a:r>
              <a:rPr lang="en-US" dirty="0"/>
              <a:t> problem</a:t>
            </a:r>
            <a:endParaRPr lang="en-US" dirty="0"/>
          </a:p>
          <a:p>
            <a:r>
              <a:rPr lang="en-US" dirty="0" err="1"/>
              <a:t>Resenie</a:t>
            </a:r>
            <a:r>
              <a:rPr lang="en-US" dirty="0"/>
              <a:t> – od </a:t>
            </a:r>
            <a:r>
              <a:rPr lang="en-US" dirty="0" err="1"/>
              <a:t>poectna</a:t>
            </a:r>
            <a:r>
              <a:rPr lang="en-US" dirty="0"/>
              <a:t> </a:t>
            </a:r>
            <a:r>
              <a:rPr lang="en-US" dirty="0" err="1"/>
              <a:t>sostojba</a:t>
            </a:r>
            <a:r>
              <a:rPr lang="en-US" dirty="0"/>
              <a:t> da </a:t>
            </a:r>
            <a:r>
              <a:rPr lang="en-US" dirty="0" err="1"/>
              <a:t>odjdeme</a:t>
            </a:r>
            <a:r>
              <a:rPr lang="en-US" dirty="0"/>
              <a:t> do </a:t>
            </a:r>
            <a:r>
              <a:rPr lang="en-US" dirty="0" err="1"/>
              <a:t>krajna</a:t>
            </a:r>
            <a:r>
              <a:rPr lang="en-US" dirty="0"/>
              <a:t> </a:t>
            </a:r>
            <a:r>
              <a:rPr lang="en-US" dirty="0" err="1"/>
              <a:t>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Often comes back on exams</a:t>
            </a:r>
            <a:endParaRPr lang="en-US" dirty="0"/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90 * (2^30-1) + 30 * 2^29 = 145 billion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2^29 = 536 870 912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se </a:t>
            </a:r>
            <a:r>
              <a:rPr lang="en-US" dirty="0" err="1"/>
              <a:t>izgradi</a:t>
            </a:r>
            <a:r>
              <a:rPr lang="en-US" dirty="0"/>
              <a:t> </a:t>
            </a:r>
            <a:r>
              <a:rPr lang="en-US" dirty="0" err="1"/>
              <a:t>strebloto</a:t>
            </a:r>
            <a:r>
              <a:rPr lang="en-US" dirty="0"/>
              <a:t> </a:t>
            </a:r>
            <a:r>
              <a:rPr lang="en-US" dirty="0" err="1"/>
              <a:t>postepeno</a:t>
            </a:r>
            <a:r>
              <a:rPr lang="en-US" dirty="0"/>
              <a:t> (</a:t>
            </a:r>
            <a:r>
              <a:rPr lang="en-US" dirty="0" err="1"/>
              <a:t>inkrementalno</a:t>
            </a:r>
            <a:r>
              <a:rPr lang="en-US" dirty="0"/>
              <a:t>) </a:t>
            </a:r>
            <a:r>
              <a:rPr lang="en-US" dirty="0" err="1"/>
              <a:t>tolku</a:t>
            </a:r>
            <a:r>
              <a:rPr lang="en-US" dirty="0"/>
              <a:t> </a:t>
            </a:r>
            <a:r>
              <a:rPr lang="en-US" dirty="0" err="1"/>
              <a:t>kolku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e </a:t>
            </a:r>
            <a:r>
              <a:rPr lang="en-US" dirty="0" err="1"/>
              <a:t>potrebno</a:t>
            </a:r>
            <a:r>
              <a:rPr lang="en-US" dirty="0"/>
              <a:t> da ja </a:t>
            </a:r>
            <a:r>
              <a:rPr lang="en-US" dirty="0" err="1"/>
              <a:t>najdeme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/</a:t>
            </a:r>
            <a:r>
              <a:rPr lang="en-US" dirty="0" err="1"/>
              <a:t>resenieto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Celta </a:t>
            </a:r>
            <a:r>
              <a:rPr lang="en-US" dirty="0" err="1"/>
              <a:t>ni</a:t>
            </a:r>
            <a:r>
              <a:rPr lang="en-US" dirty="0"/>
              <a:t> e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pomalku</a:t>
            </a:r>
            <a:r>
              <a:rPr lang="en-US" dirty="0"/>
              <a:t> od </a:t>
            </a:r>
            <a:r>
              <a:rPr lang="en-US" dirty="0" err="1"/>
              <a:t>stebloto</a:t>
            </a:r>
            <a:r>
              <a:rPr lang="en-US" dirty="0"/>
              <a:t> da go </a:t>
            </a:r>
            <a:r>
              <a:rPr lang="en-US" dirty="0" err="1"/>
              <a:t>arzlozime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Prvo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inicijlaniot</a:t>
            </a:r>
            <a:r>
              <a:rPr lang="en-US" dirty="0"/>
              <a:t> </a:t>
            </a:r>
            <a:r>
              <a:rPr lang="en-US" dirty="0" err="1"/>
              <a:t>jazol</a:t>
            </a:r>
            <a:endParaRPr lang="en-US" dirty="0"/>
          </a:p>
          <a:p>
            <a:r>
              <a:rPr lang="en-US" dirty="0" err="1"/>
              <a:t>Kandidatyi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razlouvanje</a:t>
            </a:r>
            <a:r>
              <a:rPr lang="en-US" dirty="0"/>
              <a:t> se </a:t>
            </a:r>
            <a:r>
              <a:rPr lang="en-US" dirty="0" err="1"/>
              <a:t>listovite</a:t>
            </a:r>
            <a:r>
              <a:rPr lang="en-US" dirty="0"/>
              <a:t>/</a:t>
            </a:r>
            <a:r>
              <a:rPr lang="en-US" dirty="0" err="1"/>
              <a:t>naslednicite</a:t>
            </a:r>
            <a:r>
              <a:rPr lang="en-US" dirty="0"/>
              <a:t> </a:t>
            </a:r>
            <a:r>
              <a:rPr lang="en-US" dirty="0" err="1"/>
              <a:t>odsostojbata</a:t>
            </a:r>
            <a:r>
              <a:rPr lang="en-US" dirty="0"/>
              <a:t>  </a:t>
            </a:r>
            <a:r>
              <a:rPr lang="en-US" dirty="0" err="1"/>
              <a:t>onamu</a:t>
            </a:r>
            <a:r>
              <a:rPr lang="en-US" dirty="0"/>
              <a:t> </a:t>
            </a:r>
            <a:r>
              <a:rPr lang="en-US" dirty="0" err="1"/>
              <a:t>kade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si</a:t>
            </a:r>
            <a:endParaRPr lang="en-US" dirty="0"/>
          </a:p>
          <a:p>
            <a:endParaRPr lang="en-US" dirty="0"/>
          </a:p>
          <a:p>
            <a:r>
              <a:rPr lang="en-US" dirty="0"/>
              <a:t>Fringe – </a:t>
            </a:r>
            <a:r>
              <a:rPr lang="en-US" dirty="0" err="1"/>
              <a:t>lista</a:t>
            </a:r>
            <a:r>
              <a:rPr lang="en-US" dirty="0"/>
              <a:t> od </a:t>
            </a:r>
            <a:r>
              <a:rPr lang="en-US" dirty="0" err="1"/>
              <a:t>jazli</a:t>
            </a:r>
            <a:r>
              <a:rPr lang="en-US" dirty="0"/>
              <a:t> koi </a:t>
            </a:r>
            <a:r>
              <a:rPr lang="en-US" dirty="0" err="1"/>
              <a:t>cekaat</a:t>
            </a:r>
            <a:r>
              <a:rPr lang="en-US" dirty="0"/>
              <a:t>/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razlozat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  <a:endParaRPr lang="en-US" dirty="0"/>
          </a:p>
          <a:p>
            <a:r>
              <a:rPr lang="en-US" dirty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  <a:endParaRPr lang="en-US" dirty="0"/>
          </a:p>
          <a:p>
            <a:r>
              <a:rPr lang="en-US" dirty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Комплетност, т.е. дали секогаш го наоѓа решението доколку тоа постои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Временска комплексност: број на јазлите кои се генерираат при пребарувањето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Просторна комплексност: најголем број јазли во меморијата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Оптималност</a:t>
            </a:r>
            <a:r>
              <a:rPr lang="en-US" altLang="en-US" dirty="0">
                <a:ea typeface="MS PGothic" panose="020B0600070205080204" pitchFamily="34" charset="-128"/>
              </a:rPr>
              <a:t>: дали секогаш го наоѓа решението со најниска цена</a:t>
            </a:r>
            <a:endParaRPr lang="en-GB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>
                <a:ea typeface="MS PGothic" panose="020B0600070205080204" pitchFamily="34" charset="-128"/>
              </a:rPr>
              <a:t>Алгоритмот</a:t>
            </a:r>
            <a:r>
              <a:rPr lang="en-US" altLang="en-US" dirty="0">
                <a:ea typeface="MS PGothic" panose="020B0600070205080204" pitchFamily="34" charset="-128"/>
              </a:rPr>
              <a:t> не е комплетен, доколку во просторот има јамки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Временска комплексност: O(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30000" dirty="0" err="1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) 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Просторна комплексност: O(</a:t>
            </a:r>
            <a:r>
              <a:rPr lang="en-US" altLang="en-US" dirty="0" err="1">
                <a:ea typeface="MS PGothic" panose="020B0600070205080204" pitchFamily="34" charset="-128"/>
              </a:rPr>
              <a:t>bm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Ако </a:t>
            </a:r>
            <a:r>
              <a:rPr lang="en-US" altLang="en-US" dirty="0" err="1">
                <a:ea typeface="MS PGothic" panose="020B0600070205080204" pitchFamily="34" charset="-128"/>
              </a:rPr>
              <a:t>лаците</a:t>
            </a:r>
            <a:r>
              <a:rPr lang="en-US" altLang="en-US" dirty="0">
                <a:ea typeface="MS PGothic" panose="020B0600070205080204" pitchFamily="34" charset="-128"/>
              </a:rPr>
              <a:t> имаат цена, тогаш не го наоѓа оптималниот пат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dirty="0">
                <a:ea typeface="MS PGothic" panose="020B0600070205080204" pitchFamily="34" charset="-128"/>
              </a:rPr>
              <a:t>Го развива </a:t>
            </a:r>
            <a:r>
              <a:rPr lang="en-US" altLang="en-US" dirty="0" err="1">
                <a:ea typeface="MS PGothic" panose="020B0600070205080204" pitchFamily="34" charset="-128"/>
              </a:rPr>
              <a:t>најплиткиот</a:t>
            </a:r>
            <a:r>
              <a:rPr lang="en-US" altLang="en-US" dirty="0">
                <a:ea typeface="MS PGothic" panose="020B0600070205080204" pitchFamily="34" charset="-128"/>
              </a:rPr>
              <a:t> јазел, </a:t>
            </a:r>
            <a:r>
              <a:rPr lang="en-US" altLang="en-US" dirty="0" err="1">
                <a:ea typeface="MS PGothic" panose="020B0600070205080204" pitchFamily="34" charset="-128"/>
              </a:rPr>
              <a:t>т.е</a:t>
            </a:r>
            <a:r>
              <a:rPr lang="en-US" altLang="en-US" dirty="0">
                <a:ea typeface="MS PGothic" panose="020B0600070205080204" pitchFamily="34" charset="-128"/>
              </a:rPr>
              <a:t> оној јазел што е прв во листата </a:t>
            </a:r>
            <a:r>
              <a:rPr lang="en-US" altLang="en-US" dirty="0" err="1">
                <a:ea typeface="MS PGothic" panose="020B0600070205080204" pitchFamily="34" charset="-128"/>
              </a:rPr>
              <a:t>неразложени</a:t>
            </a:r>
            <a:r>
              <a:rPr lang="en-US" altLang="en-US" dirty="0">
                <a:ea typeface="MS PGothic" panose="020B0600070205080204" pitchFamily="34" charset="-128"/>
              </a:rPr>
              <a:t> јазли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200" dirty="0">
                <a:ea typeface="MS PGothic" panose="020B0600070205080204" pitchFamily="34" charset="-128"/>
              </a:rPr>
              <a:t>Ако </a:t>
            </a:r>
            <a:r>
              <a:rPr lang="en-US" altLang="en-US" sz="1200" dirty="0" err="1">
                <a:ea typeface="MS PGothic" panose="020B0600070205080204" pitchFamily="34" charset="-128"/>
              </a:rPr>
              <a:t>лаците</a:t>
            </a:r>
            <a:r>
              <a:rPr lang="en-US" altLang="en-US" sz="1200" dirty="0">
                <a:ea typeface="MS PGothic" panose="020B0600070205080204" pitchFamily="34" charset="-128"/>
              </a:rPr>
              <a:t> имаат цена, тогаш не го наоѓа оптималното решение, но ако се претпостави дека цената на чекорите е еднаква, тогаш решението е оптимално.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Пристапност / непристапност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Одреденост</a:t>
            </a:r>
            <a:r>
              <a:rPr lang="en-US" altLang="en-US" dirty="0">
                <a:ea typeface="MS PGothic" panose="020B0600070205080204" pitchFamily="34" charset="-128"/>
              </a:rPr>
              <a:t> / случајност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Повременост</a:t>
            </a:r>
            <a:r>
              <a:rPr lang="en-US" altLang="en-US" dirty="0">
                <a:ea typeface="MS PGothic" panose="020B0600070205080204" pitchFamily="34" charset="-128"/>
              </a:rPr>
              <a:t> / доследност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Статичност / динамичност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Дискретност / непрекинатост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Едноагентна</a:t>
            </a:r>
            <a:r>
              <a:rPr lang="en-US" altLang="en-US" dirty="0">
                <a:ea typeface="MS PGothic" panose="020B0600070205080204" pitchFamily="34" charset="-128"/>
              </a:rPr>
              <a:t> / </a:t>
            </a:r>
            <a:r>
              <a:rPr lang="en-US" altLang="en-US" dirty="0" err="1">
                <a:ea typeface="MS PGothic" panose="020B0600070205080204" pitchFamily="34" charset="-128"/>
              </a:rPr>
              <a:t>повеќеагентна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goal is shallow –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 e </a:t>
            </a:r>
            <a:r>
              <a:rPr lang="en-US" dirty="0" err="1"/>
              <a:t>nekade</a:t>
            </a:r>
            <a:r>
              <a:rPr lang="en-US" dirty="0"/>
              <a:t> </a:t>
            </a:r>
            <a:r>
              <a:rPr lang="en-US" dirty="0" err="1"/>
              <a:t>blisko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prvite</a:t>
            </a:r>
            <a:r>
              <a:rPr lang="en-US" dirty="0"/>
              <a:t> </a:t>
            </a:r>
            <a:r>
              <a:rPr lang="en-US" dirty="0" err="1"/>
              <a:t>sloevi</a:t>
            </a:r>
            <a:r>
              <a:rPr lang="en-US" dirty="0"/>
              <a:t> do start BFS </a:t>
            </a:r>
            <a:r>
              <a:rPr lang="en-US" dirty="0" err="1"/>
              <a:t>ke</a:t>
            </a:r>
            <a:r>
              <a:rPr lang="en-US" dirty="0"/>
              <a:t> bide </a:t>
            </a:r>
            <a:r>
              <a:rPr lang="en-US" dirty="0" err="1"/>
              <a:t>pooptimalna</a:t>
            </a:r>
            <a:r>
              <a:rPr lang="en-US" dirty="0"/>
              <a:t>, </a:t>
            </a:r>
            <a:endParaRPr lang="en-US" dirty="0"/>
          </a:p>
          <a:p>
            <a:r>
              <a:rPr lang="en-US" dirty="0"/>
              <a:t>Koga </a:t>
            </a:r>
            <a:r>
              <a:rPr lang="en-US" dirty="0" err="1"/>
              <a:t>imame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 (</a:t>
            </a:r>
            <a:r>
              <a:rPr lang="en-US" dirty="0" err="1"/>
              <a:t>duri</a:t>
            </a:r>
            <a:r>
              <a:rPr lang="en-US" dirty="0"/>
              <a:t> I </a:t>
            </a:r>
            <a:r>
              <a:rPr lang="en-US" dirty="0" err="1"/>
              <a:t>poveke</a:t>
            </a:r>
            <a:r>
              <a:rPr lang="en-US" dirty="0"/>
              <a:t> I site se) </a:t>
            </a:r>
            <a:r>
              <a:rPr lang="en-US" dirty="0" err="1"/>
              <a:t>dlaboko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drvoto</a:t>
            </a:r>
            <a:r>
              <a:rPr lang="en-US" dirty="0"/>
              <a:t>  DFS e </a:t>
            </a:r>
            <a:r>
              <a:rPr lang="en-US" dirty="0" err="1"/>
              <a:t>podobro</a:t>
            </a:r>
            <a:endParaRPr lang="en-US" dirty="0"/>
          </a:p>
          <a:p>
            <a:r>
              <a:rPr lang="en-US" b="1" dirty="0" err="1"/>
              <a:t>Ako</a:t>
            </a:r>
            <a:r>
              <a:rPr lang="en-US" b="1" dirty="0"/>
              <a:t> </a:t>
            </a:r>
            <a:r>
              <a:rPr lang="en-US" b="1" dirty="0" err="1"/>
              <a:t>nemate</a:t>
            </a:r>
            <a:r>
              <a:rPr lang="en-US" b="1" dirty="0"/>
              <a:t> </a:t>
            </a:r>
            <a:r>
              <a:rPr lang="en-US" b="1" dirty="0" err="1"/>
              <a:t>memorija</a:t>
            </a:r>
            <a:r>
              <a:rPr lang="en-US" b="1" dirty="0"/>
              <a:t> DFS e </a:t>
            </a:r>
            <a:r>
              <a:rPr lang="en-US" b="1" dirty="0" err="1"/>
              <a:t>podobra</a:t>
            </a:r>
            <a:r>
              <a:rPr lang="en-US" b="1" dirty="0"/>
              <a:t> </a:t>
            </a:r>
            <a:r>
              <a:rPr lang="en-US" b="1" dirty="0" err="1"/>
              <a:t>opcija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BFS </a:t>
            </a:r>
            <a:r>
              <a:rPr lang="en-US" b="1" dirty="0" err="1"/>
              <a:t>brzo</a:t>
            </a:r>
            <a:r>
              <a:rPr lang="en-US" b="1" dirty="0"/>
              <a:t> </a:t>
            </a:r>
            <a:r>
              <a:rPr lang="en-US" b="1" dirty="0" err="1"/>
              <a:t>ako</a:t>
            </a:r>
            <a:r>
              <a:rPr lang="en-US" b="1" dirty="0"/>
              <a:t> e </a:t>
            </a:r>
            <a:r>
              <a:rPr lang="en-US" b="1" dirty="0" err="1"/>
              <a:t>plitko</a:t>
            </a:r>
            <a:r>
              <a:rPr lang="en-US" dirty="0"/>
              <a:t>, DFS </a:t>
            </a:r>
            <a:r>
              <a:rPr lang="en-US" dirty="0" err="1"/>
              <a:t>podobro</a:t>
            </a:r>
            <a:r>
              <a:rPr lang="en-US" dirty="0"/>
              <a:t> 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BFS </a:t>
            </a:r>
            <a:r>
              <a:rPr lang="en-US" dirty="0" err="1"/>
              <a:t>brzo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e </a:t>
            </a:r>
            <a:r>
              <a:rPr lang="en-US" dirty="0" err="1"/>
              <a:t>plitko</a:t>
            </a:r>
            <a:r>
              <a:rPr lang="en-US" dirty="0"/>
              <a:t>, DFS </a:t>
            </a:r>
            <a:r>
              <a:rPr lang="en-US" dirty="0" err="1"/>
              <a:t>podobro</a:t>
            </a:r>
            <a:r>
              <a:rPr lang="en-US" dirty="0"/>
              <a:t> 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200" dirty="0">
                <a:ea typeface="MS PGothic" panose="020B0600070205080204" pitchFamily="34" charset="-128"/>
              </a:rPr>
              <a:t>Го развива „</a:t>
            </a:r>
            <a:r>
              <a:rPr lang="en-US" altLang="en-US" sz="1200" dirty="0" err="1">
                <a:ea typeface="MS PGothic" panose="020B0600070205080204" pitchFamily="34" charset="-128"/>
              </a:rPr>
              <a:t>најефтиниот</a:t>
            </a:r>
            <a:r>
              <a:rPr lang="en-US" altLang="en-US" sz="1200" dirty="0">
                <a:ea typeface="MS PGothic" panose="020B0600070205080204" pitchFamily="34" charset="-128"/>
              </a:rPr>
              <a:t>“ </a:t>
            </a:r>
            <a:r>
              <a:rPr lang="en-US" altLang="en-US" sz="1200" dirty="0" err="1">
                <a:ea typeface="MS PGothic" panose="020B0600070205080204" pitchFamily="34" charset="-128"/>
              </a:rPr>
              <a:t>неразложен</a:t>
            </a:r>
            <a:r>
              <a:rPr lang="en-US" altLang="en-US" sz="1200" dirty="0">
                <a:ea typeface="MS PGothic" panose="020B0600070205080204" pitchFamily="34" charset="-128"/>
              </a:rPr>
              <a:t> јазел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200" dirty="0" err="1">
                <a:ea typeface="MS PGothic" panose="020B0600070205080204" pitchFamily="34" charset="-128"/>
              </a:rPr>
              <a:t>Новоразложените</a:t>
            </a:r>
            <a:r>
              <a:rPr lang="en-US" altLang="en-US" sz="1200" dirty="0">
                <a:ea typeface="MS PGothic" panose="020B0600070205080204" pitchFamily="34" charset="-128"/>
              </a:rPr>
              <a:t> јазли се додаваат на крајот, а цената на сите поминати јазли се сумира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Seto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e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memorija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pogolema</a:t>
            </a:r>
            <a:r>
              <a:rPr lang="en-US" dirty="0"/>
              <a:t> </a:t>
            </a:r>
            <a:r>
              <a:rPr lang="en-US" dirty="0" err="1"/>
              <a:t>cena</a:t>
            </a:r>
            <a:r>
              <a:rPr lang="en-US" dirty="0"/>
              <a:t> </a:t>
            </a:r>
            <a:r>
              <a:rPr lang="en-US" dirty="0" err="1"/>
              <a:t>sleduva</a:t>
            </a:r>
            <a:r>
              <a:rPr lang="en-US" dirty="0"/>
              <a:t> </a:t>
            </a:r>
            <a:r>
              <a:rPr lang="en-US" dirty="0" err="1"/>
              <a:t>optimalno</a:t>
            </a:r>
            <a:endParaRPr lang="en-US" dirty="0"/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altLang="en-US" sz="1200" dirty="0">
                <a:ea typeface="MS PGothic" panose="020B0600070205080204" pitchFamily="34" charset="-128"/>
              </a:rPr>
              <a:t>Го развива „</a:t>
            </a:r>
            <a:r>
              <a:rPr lang="en-US" altLang="en-US" sz="1200" dirty="0" err="1">
                <a:ea typeface="MS PGothic" panose="020B0600070205080204" pitchFamily="34" charset="-128"/>
              </a:rPr>
              <a:t>најефтиниот</a:t>
            </a:r>
            <a:r>
              <a:rPr lang="en-US" altLang="en-US" sz="1200" dirty="0">
                <a:ea typeface="MS PGothic" panose="020B0600070205080204" pitchFamily="34" charset="-128"/>
              </a:rPr>
              <a:t>“ </a:t>
            </a:r>
            <a:r>
              <a:rPr lang="en-US" altLang="en-US" sz="1200" dirty="0" err="1">
                <a:ea typeface="MS PGothic" panose="020B0600070205080204" pitchFamily="34" charset="-128"/>
              </a:rPr>
              <a:t>неразложен</a:t>
            </a:r>
            <a:r>
              <a:rPr lang="en-US" altLang="en-US" sz="1200" dirty="0">
                <a:ea typeface="MS PGothic" panose="020B0600070205080204" pitchFamily="34" charset="-128"/>
              </a:rPr>
              <a:t> јазел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200" dirty="0" err="1">
                <a:ea typeface="MS PGothic" panose="020B0600070205080204" pitchFamily="34" charset="-128"/>
              </a:rPr>
              <a:t>Новоразложените</a:t>
            </a:r>
            <a:r>
              <a:rPr lang="en-US" altLang="en-US" sz="1200" dirty="0">
                <a:ea typeface="MS PGothic" panose="020B0600070205080204" pitchFamily="34" charset="-128"/>
              </a:rPr>
              <a:t> јазли се додаваат на крајот, а цената на сите поминати јазли се сумира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Arial" panose="02080604020202020204" pitchFamily="34" charset="0"/>
              </a:rPr>
              <a:t>Odi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nasekade</a:t>
            </a:r>
            <a:r>
              <a:rPr lang="en-US" dirty="0">
                <a:latin typeface="Arial" panose="02080604020202020204" pitchFamily="34" charset="0"/>
              </a:rPr>
              <a:t> bez da </a:t>
            </a:r>
            <a:r>
              <a:rPr lang="en-US" dirty="0" err="1">
                <a:latin typeface="Arial" panose="02080604020202020204" pitchFamily="34" charset="0"/>
              </a:rPr>
              <a:t>misli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kade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moze</a:t>
            </a:r>
            <a:r>
              <a:rPr lang="en-US" dirty="0">
                <a:latin typeface="Arial" panose="02080604020202020204" pitchFamily="34" charset="0"/>
              </a:rPr>
              <a:t> da bide </a:t>
            </a:r>
            <a:r>
              <a:rPr lang="en-US" dirty="0" err="1">
                <a:latin typeface="Arial" panose="02080604020202020204" pitchFamily="34" charset="0"/>
              </a:rPr>
              <a:t>celta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Kaj</a:t>
            </a:r>
            <a:r>
              <a:rPr lang="en-US" dirty="0"/>
              <a:t> BFS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gi</a:t>
            </a:r>
            <a:r>
              <a:rPr lang="en-US" dirty="0"/>
              <a:t> </a:t>
            </a:r>
            <a:r>
              <a:rPr lang="en-US" dirty="0" err="1"/>
              <a:t>ignorira</a:t>
            </a:r>
            <a:r>
              <a:rPr lang="en-US" dirty="0"/>
              <a:t> </a:t>
            </a:r>
            <a:r>
              <a:rPr lang="en-US" dirty="0" err="1"/>
              <a:t>cenite</a:t>
            </a:r>
            <a:r>
              <a:rPr lang="en-US" dirty="0"/>
              <a:t>,  </a:t>
            </a:r>
            <a:r>
              <a:rPr lang="en-US" dirty="0" err="1"/>
              <a:t>plitka</a:t>
            </a:r>
            <a:r>
              <a:rPr lang="en-US" dirty="0"/>
              <a:t> I </a:t>
            </a:r>
            <a:r>
              <a:rPr lang="en-US" dirty="0" err="1"/>
              <a:t>dlaboka</a:t>
            </a:r>
            <a:r>
              <a:rPr lang="en-US" dirty="0"/>
              <a:t> </a:t>
            </a:r>
            <a:r>
              <a:rPr lang="en-US" dirty="0" err="1"/>
              <a:t>voda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baseline="0" dirty="0"/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По прва широчина (прво по широчина)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По прва длабочина (прво по длабочина)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По изедначена цена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Со ограничена длабочина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Со </a:t>
            </a:r>
            <a:r>
              <a:rPr lang="en-US" altLang="en-US" sz="1200" dirty="0" err="1">
                <a:ea typeface="MS PGothic" panose="020B0600070205080204" pitchFamily="34" charset="-128"/>
              </a:rPr>
              <a:t>итеративно</a:t>
            </a:r>
            <a:r>
              <a:rPr lang="en-US" altLang="en-US" sz="1200" dirty="0">
                <a:ea typeface="MS PGothic" panose="020B0600070205080204" pitchFamily="34" charset="-128"/>
              </a:rPr>
              <a:t> одење во длабочина 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>
              <a:latin typeface="Arial" panose="02080604020202020204" pitchFamily="34" charset="0"/>
            </a:endParaRPr>
          </a:p>
          <a:p>
            <a:endParaRPr lang="en-US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Ima </a:t>
            </a:r>
            <a:r>
              <a:rPr lang="en-US" dirty="0" err="1">
                <a:latin typeface="Arial" panose="02080604020202020204" pitchFamily="34" charset="0"/>
              </a:rPr>
              <a:t>vkupno</a:t>
            </a:r>
            <a:r>
              <a:rPr lang="en-US" dirty="0">
                <a:latin typeface="Arial" panose="02080604020202020204" pitchFamily="34" charset="0"/>
              </a:rPr>
              <a:t> 24 </a:t>
            </a:r>
            <a:r>
              <a:rPr lang="en-US" dirty="0" err="1">
                <a:latin typeface="Arial" panose="02080604020202020204" pitchFamily="34" charset="0"/>
              </a:rPr>
              <a:t>sostojbi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A* expanded 8100 ;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UCS expanded 25263 .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Greedy expanded 10 . Path cost = 41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[0, 7, 5, 3, 2, 1, 4, 6]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(7, 0, 5, 3, 2, 1, 4, 6)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(6, 4, 1, 2, 3, 5, 0, 7)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(3, 2, 1, 4, 6, 5, 0, 7)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(1, 2, 3, 4, 6, 5, 0, 7)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(5, 6, 4, 3, 2, 1, 0, 7)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(6, 5, 4, 3, 2, 1, 0, 7)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(0, 1, 2, 3, 4, 5, 6, 7)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You know exactly where you came from and how you got there, but you have no idea where you’re going.  But, you’ll know it when you see it.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DFS stack LIFO</a:t>
            </a:r>
            <a:endParaRPr lang="en-US" dirty="0"/>
          </a:p>
          <a:p>
            <a:r>
              <a:rPr lang="en-US" dirty="0"/>
              <a:t>BFS queue  FIFO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Bright red </a:t>
            </a:r>
            <a:r>
              <a:rPr lang="en-US" dirty="0" err="1"/>
              <a:t>porano</a:t>
            </a:r>
            <a:r>
              <a:rPr lang="en-US" dirty="0"/>
              <a:t> e </a:t>
            </a:r>
            <a:r>
              <a:rPr lang="en-US" dirty="0" err="1"/>
              <a:t>razloezn</a:t>
            </a:r>
            <a:r>
              <a:rPr lang="en-US" dirty="0"/>
              <a:t>, </a:t>
            </a:r>
            <a:r>
              <a:rPr lang="en-US" dirty="0" err="1"/>
              <a:t>temono</a:t>
            </a:r>
            <a:r>
              <a:rPr lang="en-US" dirty="0"/>
              <a:t> </a:t>
            </a:r>
            <a:r>
              <a:rPr lang="en-US" dirty="0" err="1"/>
              <a:t>crveno</a:t>
            </a:r>
            <a:r>
              <a:rPr lang="en-US" dirty="0"/>
              <a:t> </a:t>
            </a:r>
            <a:r>
              <a:rPr lang="en-US" dirty="0" err="1"/>
              <a:t>podocna</a:t>
            </a:r>
            <a:r>
              <a:rPr lang="en-US" dirty="0"/>
              <a:t> – </a:t>
            </a:r>
            <a:r>
              <a:rPr lang="en-US" dirty="0" err="1"/>
              <a:t>skoro</a:t>
            </a:r>
            <a:r>
              <a:rPr lang="en-US" dirty="0"/>
              <a:t> site </a:t>
            </a:r>
            <a:r>
              <a:rPr lang="en-US" dirty="0" err="1"/>
              <a:t>sostojbi</a:t>
            </a:r>
            <a:r>
              <a:rPr lang="en-US" dirty="0"/>
              <a:t> se </a:t>
            </a:r>
            <a:r>
              <a:rPr lang="en-US" dirty="0" err="1"/>
              <a:t>razlozeni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 err="1"/>
              <a:t>Zosto</a:t>
            </a:r>
            <a:r>
              <a:rPr lang="en-US" dirty="0"/>
              <a:t> – ne </a:t>
            </a:r>
            <a:r>
              <a:rPr lang="en-US" dirty="0" err="1"/>
              <a:t>znae</a:t>
            </a:r>
            <a:r>
              <a:rPr lang="en-US" dirty="0"/>
              <a:t> </a:t>
            </a:r>
            <a:r>
              <a:rPr lang="en-US" dirty="0" err="1"/>
              <a:t>kade</a:t>
            </a:r>
            <a:r>
              <a:rPr lang="en-US" dirty="0"/>
              <a:t> e </a:t>
            </a:r>
            <a:r>
              <a:rPr lang="en-US" dirty="0" err="1"/>
              <a:t>celta</a:t>
            </a:r>
            <a:r>
              <a:rPr lang="en-US" dirty="0"/>
              <a:t>? 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Poefikazni</a:t>
            </a:r>
            <a:r>
              <a:rPr lang="en-US" dirty="0"/>
              <a:t> – </a:t>
            </a:r>
            <a:r>
              <a:rPr lang="en-US" dirty="0" err="1"/>
              <a:t>dopolnitelno</a:t>
            </a:r>
            <a:r>
              <a:rPr lang="en-US" dirty="0"/>
              <a:t> </a:t>
            </a:r>
            <a:r>
              <a:rPr lang="en-US" dirty="0" err="1"/>
              <a:t>znaenje</a:t>
            </a:r>
            <a:r>
              <a:rPr lang="en-US" dirty="0"/>
              <a:t> </a:t>
            </a:r>
            <a:r>
              <a:rPr lang="en-US" dirty="0" err="1"/>
              <a:t>kolku</a:t>
            </a:r>
            <a:r>
              <a:rPr lang="en-US" dirty="0"/>
              <a:t> </a:t>
            </a:r>
            <a:r>
              <a:rPr lang="en-US" dirty="0" err="1"/>
              <a:t>blisku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do </a:t>
            </a:r>
            <a:r>
              <a:rPr lang="en-US" dirty="0" err="1"/>
              <a:t>celta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 e </a:t>
            </a:r>
            <a:r>
              <a:rPr lang="en-US" dirty="0" err="1"/>
              <a:t>optimalen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Комплетност, т.е. дали секогаш го наоѓа решението доколку тоа постои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Оптималност</a:t>
            </a:r>
            <a:r>
              <a:rPr lang="en-US" altLang="en-US" dirty="0">
                <a:ea typeface="MS PGothic" panose="020B0600070205080204" pitchFamily="34" charset="-128"/>
              </a:rPr>
              <a:t>: дали секогаш го наоѓа решението со најниска цена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GB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Kade</a:t>
            </a:r>
            <a:r>
              <a:rPr lang="en-US" dirty="0"/>
              <a:t> e </a:t>
            </a:r>
            <a:r>
              <a:rPr lang="en-US" dirty="0" err="1"/>
              <a:t>najbliskata</a:t>
            </a:r>
            <a:r>
              <a:rPr lang="en-US" dirty="0"/>
              <a:t> </a:t>
            </a:r>
            <a:r>
              <a:rPr lang="en-US" dirty="0" err="1"/>
              <a:t>tocka</a:t>
            </a:r>
            <a:r>
              <a:rPr lang="en-US" dirty="0"/>
              <a:t>, </a:t>
            </a:r>
            <a:r>
              <a:rPr lang="en-US" dirty="0" err="1"/>
              <a:t>izedi</a:t>
            </a:r>
            <a:r>
              <a:rPr lang="en-US" dirty="0"/>
              <a:t> ja I </a:t>
            </a:r>
            <a:r>
              <a:rPr lang="en-US" dirty="0" err="1"/>
              <a:t>promisli</a:t>
            </a:r>
            <a:r>
              <a:rPr lang="en-US" dirty="0"/>
              <a:t> </a:t>
            </a:r>
            <a:r>
              <a:rPr lang="en-US" dirty="0" err="1"/>
              <a:t>nov</a:t>
            </a:r>
            <a:r>
              <a:rPr lang="en-US" dirty="0"/>
              <a:t> plan </a:t>
            </a:r>
            <a:r>
              <a:rPr lang="en-US" dirty="0" err="1"/>
              <a:t>sto</a:t>
            </a:r>
            <a:r>
              <a:rPr lang="en-US" dirty="0"/>
              <a:t> da </a:t>
            </a:r>
            <a:r>
              <a:rPr lang="en-US" dirty="0" err="1"/>
              <a:t>pravi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2565" indent="0">
              <a:buNone/>
              <a:defRPr sz="1500"/>
            </a:lvl7pPr>
            <a:lvl8pPr marL="3199765" indent="0">
              <a:buNone/>
              <a:defRPr sz="1500"/>
            </a:lvl8pPr>
            <a:lvl9pPr marL="365696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1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3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5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mf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wmf"/><Relationship Id="rId2" Type="http://schemas.openxmlformats.org/officeDocument/2006/relationships/image" Target="../media/image28.png"/><Relationship Id="rId1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png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11.mp4"/><Relationship Id="rId1" Type="http://schemas.openxmlformats.org/officeDocument/2006/relationships/video" Target="../media/media11.mp4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3" Type="http://schemas.openxmlformats.org/officeDocument/2006/relationships/oleObject" Target="../embeddings/oleObject4.bin"/><Relationship Id="rId2" Type="http://schemas.openxmlformats.org/officeDocument/2006/relationships/image" Target="../media/image9.png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demo_replanning (1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7800" y="1117600"/>
            <a:ext cx="10007600" cy="5611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  <a:endParaRPr lang="en-US" dirty="0"/>
          </a:p>
        </p:txBody>
      </p:sp>
      <p:pic>
        <p:nvPicPr>
          <p:cNvPr id="4" name="demo_mastermind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23999" y="1117600"/>
            <a:ext cx="10237047" cy="574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  <a:endParaRPr lang="en-US" sz="24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/>
              <a:t>	(with actions, costs)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  <a:endParaRPr lang="en-US" sz="28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  <a:endParaRPr lang="en-US">
              <a:latin typeface="Calibri" pitchFamily="34" charset="0"/>
            </a:endParaRP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  <a:endParaRPr lang="en-US" sz="2400" dirty="0"/>
          </a:p>
          <a:p>
            <a:pPr lvl="1" eaLnBrk="1" hangingPunct="1"/>
            <a:r>
              <a:rPr lang="en-US" sz="2000" dirty="0"/>
              <a:t>Cities</a:t>
            </a:r>
            <a:endParaRPr lang="en-US" sz="2000" dirty="0"/>
          </a:p>
          <a:p>
            <a:pPr eaLnBrk="1" hangingPunct="1"/>
            <a:r>
              <a:rPr lang="en-US" sz="2400" dirty="0"/>
              <a:t>Successor function:</a:t>
            </a:r>
            <a:endParaRPr lang="en-US" sz="2400" dirty="0"/>
          </a:p>
          <a:p>
            <a:pPr lvl="1" eaLnBrk="1" hangingPunct="1"/>
            <a:r>
              <a:rPr lang="en-US" sz="2000" dirty="0"/>
              <a:t>Roads: Go to adjacent city with cost = distance</a:t>
            </a:r>
            <a:endParaRPr lang="en-US" sz="2000" dirty="0"/>
          </a:p>
          <a:p>
            <a:pPr eaLnBrk="1" hangingPunct="1"/>
            <a:r>
              <a:rPr lang="en-US" sz="2400" dirty="0"/>
              <a:t>Start state:</a:t>
            </a:r>
            <a:endParaRPr lang="en-US" sz="2400" dirty="0"/>
          </a:p>
          <a:p>
            <a:pPr lvl="1" eaLnBrk="1" hangingPunct="1"/>
            <a:r>
              <a:rPr lang="en-US" sz="2000" dirty="0"/>
              <a:t>Arad</a:t>
            </a:r>
            <a:endParaRPr lang="en-US" sz="2000" dirty="0"/>
          </a:p>
          <a:p>
            <a:pPr eaLnBrk="1" hangingPunct="1"/>
            <a:r>
              <a:rPr lang="en-US" sz="2400" dirty="0"/>
              <a:t>Goal test:</a:t>
            </a:r>
            <a:endParaRPr lang="en-US" sz="2400" dirty="0"/>
          </a:p>
          <a:p>
            <a:pPr lvl="1" eaLnBrk="1" hangingPunct="1"/>
            <a:r>
              <a:rPr lang="en-US" sz="2000" dirty="0"/>
              <a:t>Is state == Bucharest?</a:t>
            </a:r>
            <a:endParaRPr lang="en-US" sz="2000" dirty="0"/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  <a:endParaRPr lang="en-US" sz="2000" dirty="0"/>
          </a:p>
          <a:p>
            <a:pPr lvl="1"/>
            <a:r>
              <a:rPr lang="en-US" sz="2000" dirty="0"/>
              <a:t>Actions: NSEW</a:t>
            </a:r>
            <a:endParaRPr lang="en-US" sz="2000" dirty="0"/>
          </a:p>
          <a:p>
            <a:pPr lvl="1"/>
            <a:r>
              <a:rPr lang="en-US" sz="2000" dirty="0"/>
              <a:t>Successor: update location only</a:t>
            </a:r>
            <a:endParaRPr lang="en-US" sz="2000" dirty="0"/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  <a:endParaRPr lang="en-US" sz="2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1800" dirty="0"/>
              <a:t>Problem: Eat-All-Dots</a:t>
            </a:r>
            <a:endParaRPr lang="en-US" sz="1800" dirty="0"/>
          </a:p>
          <a:p>
            <a:pPr lvl="1"/>
            <a:r>
              <a:rPr lang="en-US" sz="1600" dirty="0"/>
              <a:t>States: {(</a:t>
            </a:r>
            <a:r>
              <a:rPr lang="en-US" sz="1600" dirty="0" err="1"/>
              <a:t>x,y</a:t>
            </a:r>
            <a:r>
              <a:rPr lang="en-US" sz="1600" dirty="0"/>
              <a:t>), dot </a:t>
            </a:r>
            <a:r>
              <a:rPr lang="en-US" sz="1600" dirty="0" err="1"/>
              <a:t>booleans</a:t>
            </a:r>
            <a:r>
              <a:rPr lang="en-US" sz="1600" dirty="0"/>
              <a:t>}</a:t>
            </a:r>
            <a:endParaRPr lang="en-US" sz="1600" dirty="0"/>
          </a:p>
          <a:p>
            <a:pPr lvl="1"/>
            <a:r>
              <a:rPr lang="en-US" sz="1600" dirty="0"/>
              <a:t>Actions: NSEW</a:t>
            </a:r>
            <a:endParaRPr lang="en-US" sz="1600" dirty="0"/>
          </a:p>
          <a:p>
            <a:pPr lvl="1"/>
            <a:r>
              <a:rPr lang="en-US" sz="1600" dirty="0"/>
              <a:t>Successor: update location and possibly a dot </a:t>
            </a:r>
            <a:r>
              <a:rPr lang="en-US" sz="1600" dirty="0" err="1"/>
              <a:t>boolean</a:t>
            </a:r>
            <a:endParaRPr lang="en-US" sz="1600" dirty="0"/>
          </a:p>
          <a:p>
            <a:pPr lvl="1"/>
            <a:r>
              <a:rPr lang="en-US" sz="1600" dirty="0"/>
              <a:t>Goal test: dots all false</a:t>
            </a:r>
            <a:endParaRPr lang="en-US" sz="1600" dirty="0"/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  <a:endParaRPr 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  <a:endParaRPr lang="en-US" sz="2400" dirty="0"/>
          </a:p>
          <a:p>
            <a:pPr lvl="1"/>
            <a:r>
              <a:rPr lang="en-US" sz="2000" dirty="0"/>
              <a:t>Agent positions: 120</a:t>
            </a:r>
            <a:endParaRPr lang="en-US" sz="2000" dirty="0"/>
          </a:p>
          <a:p>
            <a:pPr lvl="1"/>
            <a:r>
              <a:rPr lang="en-US" sz="2000" dirty="0"/>
              <a:t>Food count: 30</a:t>
            </a:r>
            <a:endParaRPr lang="en-US" sz="2000" dirty="0"/>
          </a:p>
          <a:p>
            <a:pPr lvl="1"/>
            <a:r>
              <a:rPr lang="en-US" sz="2000" dirty="0"/>
              <a:t>Ghost positions: 12</a:t>
            </a:r>
            <a:endParaRPr lang="en-US" sz="2000" dirty="0"/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  <a:endParaRPr lang="en-US" sz="2400" dirty="0"/>
          </a:p>
          <a:p>
            <a:pPr lvl="1"/>
            <a:r>
              <a:rPr lang="en-US" sz="2000" dirty="0"/>
              <a:t>World states?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  <a:endParaRPr lang="en-US" sz="2000" dirty="0"/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</a:t>
            </a:r>
            <a:endParaRPr lang="en-US" sz="2000" dirty="0"/>
          </a:p>
          <a:p>
            <a:pPr lvl="1"/>
            <a:r>
              <a:rPr lang="en-US" sz="2000" dirty="0"/>
              <a:t>States for eat-all-dots?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400" dirty="0"/>
              <a:t>Problem: eat all dots while keeping the ghosts </a:t>
            </a:r>
            <a:r>
              <a:rPr lang="en-US" sz="2400" dirty="0" err="1"/>
              <a:t>perma</a:t>
            </a:r>
            <a:r>
              <a:rPr lang="en-US" sz="2400" dirty="0"/>
              <a:t>-scared</a:t>
            </a:r>
            <a:endParaRPr lang="en-US" sz="2400" dirty="0"/>
          </a:p>
          <a:p>
            <a:r>
              <a:rPr lang="en-US" sz="2400" dirty="0"/>
              <a:t>What does the state space have to specify?</a:t>
            </a:r>
            <a:endParaRPr lang="en-US" sz="2400" dirty="0"/>
          </a:p>
          <a:p>
            <a:pPr lvl="1"/>
            <a:r>
              <a:rPr lang="en-US" sz="2000" dirty="0"/>
              <a:t>(agent position, dot </a:t>
            </a:r>
            <a:r>
              <a:rPr lang="en-US" sz="2000" dirty="0" err="1"/>
              <a:t>booleans</a:t>
            </a:r>
            <a:r>
              <a:rPr lang="en-US" sz="2000" dirty="0"/>
              <a:t>, power pellet </a:t>
            </a:r>
            <a:r>
              <a:rPr lang="en-US" sz="2000" dirty="0" err="1"/>
              <a:t>booleans</a:t>
            </a:r>
            <a:r>
              <a:rPr lang="en-US" sz="2000" dirty="0"/>
              <a:t>, remaining scared time)</a:t>
            </a:r>
            <a:endParaRPr lang="en-US" sz="20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Frame for AI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3886200"/>
            <a:ext cx="11430000" cy="3200400"/>
          </a:xfrm>
        </p:spPr>
        <p:txBody>
          <a:bodyPr/>
          <a:lstStyle/>
          <a:p>
            <a:r>
              <a:rPr lang="en-US" sz="2400" dirty="0"/>
              <a:t>An agent </a:t>
            </a:r>
            <a:r>
              <a:rPr lang="en-US" sz="2400" dirty="0" err="1"/>
              <a:t>percieves</a:t>
            </a:r>
            <a:r>
              <a:rPr lang="en-US" sz="2400" dirty="0"/>
              <a:t> its environment with sensors and acts on </a:t>
            </a:r>
            <a:endParaRPr lang="en-US" sz="2400" dirty="0"/>
          </a:p>
          <a:p>
            <a:r>
              <a:rPr lang="en-US" sz="2400" dirty="0"/>
              <a:t>environment using actuators. </a:t>
            </a:r>
            <a:endParaRPr lang="en-US" sz="2400" dirty="0"/>
          </a:p>
          <a:p>
            <a:r>
              <a:rPr lang="en-US" sz="2400" dirty="0"/>
              <a:t>Car:</a:t>
            </a:r>
            <a:br>
              <a:rPr lang="en-US" sz="2400" dirty="0"/>
            </a:br>
            <a:r>
              <a:rPr lang="en-US" sz="2400" dirty="0"/>
              <a:t>Sensors: camera, lidar, speed gauge, ..</a:t>
            </a:r>
            <a:br>
              <a:rPr lang="en-US" sz="2400" dirty="0"/>
            </a:br>
            <a:r>
              <a:rPr lang="en-US" sz="2400" dirty="0"/>
              <a:t>Actuators: gas petal, , steering wheel, brake petal, ... </a:t>
            </a:r>
            <a:endParaRPr lang="en-US" sz="2400" dirty="0"/>
          </a:p>
          <a:p>
            <a:r>
              <a:rPr lang="en-US" sz="2400" dirty="0"/>
              <a:t>Website, Program, ... </a:t>
            </a:r>
            <a:endParaRPr lang="en-US" sz="2400" dirty="0"/>
          </a:p>
          <a:p>
            <a:r>
              <a:rPr lang="en-US" sz="2400" dirty="0"/>
              <a:t>Input/Output: Outputs affect environment, which affects input , which outputs, . . 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0" y="1117600"/>
            <a:ext cx="462431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/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  <a:endParaRPr lang="en-US" sz="1600" b="1" dirty="0"/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  <a:endParaRPr lang="en-US" b="1"/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  <a:endParaRPr lang="en-US" i="1"/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  <a:endParaRPr lang="en-US" sz="2400" dirty="0"/>
          </a:p>
          <a:p>
            <a:pPr lvl="1" eaLnBrk="1" hangingPunct="1"/>
            <a:r>
              <a:rPr lang="en-US" sz="2000" dirty="0"/>
              <a:t>A “what if” tree of plans and their outcomes</a:t>
            </a:r>
            <a:endParaRPr lang="en-US" sz="2000" dirty="0"/>
          </a:p>
          <a:p>
            <a:pPr lvl="1" eaLnBrk="1" hangingPunct="1"/>
            <a:r>
              <a:rPr lang="en-US" sz="2000" dirty="0"/>
              <a:t>The start state is the root node</a:t>
            </a:r>
            <a:endParaRPr lang="en-US" sz="2000" dirty="0"/>
          </a:p>
          <a:p>
            <a:pPr lvl="1" eaLnBrk="1" hangingPunct="1"/>
            <a:r>
              <a:rPr lang="en-US" sz="2000" dirty="0"/>
              <a:t>Children correspond to successors</a:t>
            </a:r>
            <a:endParaRPr lang="en-US" sz="2000" dirty="0"/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  <a:endParaRPr lang="en-US" sz="2000" dirty="0"/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  <a:endParaRPr lang="en-US" sz="2000" dirty="0">
              <a:solidFill>
                <a:srgbClr val="CC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  <a:endParaRPr lang="en-US">
              <a:latin typeface="Calibri" pitchFamily="34" charset="0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  <a:endParaRPr lang="en-US">
              <a:latin typeface="Calibri" pitchFamily="34" charset="0"/>
            </a:endParaRP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  <a:endParaRPr lang="en-US" sz="1500" dirty="0"/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  <a:endParaRPr lang="en-US" sz="1600" i="1" dirty="0"/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  <a:endParaRPr lang="en-US" sz="1600" i="1" dirty="0"/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  <a:endParaRPr lang="en-US" sz="1500" dirty="0"/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  <a:endParaRPr lang="en-US" sz="1600" b="1" dirty="0">
              <a:solidFill>
                <a:srgbClr val="CC0000"/>
              </a:solidFill>
            </a:endParaRP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grpSp>
        <p:nvGrpSpPr>
          <p:cNvPr id="17416" name="Group 62"/>
          <p:cNvGrpSpPr/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  <a:endParaRPr lang="en-US"/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  <a:endParaRPr lang="en-US" dirty="0"/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  <a:endParaRPr lang="en-US" sz="1500" i="1" dirty="0"/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  <a:endParaRPr lang="en-US" sz="1600" b="1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  <a:endParaRPr lang="en-US" b="1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  <a:endParaRPr lang="en-US" i="1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  <a:endParaRPr lang="en-US" i="1"/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-1" fmla="*/ 542192 w 4618893"/>
              <a:gd name="connsiteY0-2" fmla="*/ 866043 h 2149720"/>
              <a:gd name="connsiteX1-3" fmla="*/ 14654 w 4618893"/>
              <a:gd name="connsiteY1-4" fmla="*/ 1463920 h 2149720"/>
              <a:gd name="connsiteX2-5" fmla="*/ 454269 w 4618893"/>
              <a:gd name="connsiteY2-6" fmla="*/ 2053004 h 2149720"/>
              <a:gd name="connsiteX3-7" fmla="*/ 2036885 w 4618893"/>
              <a:gd name="connsiteY3-8" fmla="*/ 1991458 h 2149720"/>
              <a:gd name="connsiteX4-9" fmla="*/ 2256692 w 4618893"/>
              <a:gd name="connsiteY4-10" fmla="*/ 1103435 h 2149720"/>
              <a:gd name="connsiteX5-11" fmla="*/ 2916115 w 4618893"/>
              <a:gd name="connsiteY5-12" fmla="*/ 936381 h 2149720"/>
              <a:gd name="connsiteX6-13" fmla="*/ 3223846 w 4618893"/>
              <a:gd name="connsiteY6-14" fmla="*/ 1921120 h 2149720"/>
              <a:gd name="connsiteX7-15" fmla="*/ 4437185 w 4618893"/>
              <a:gd name="connsiteY7-16" fmla="*/ 1877158 h 2149720"/>
              <a:gd name="connsiteX8-17" fmla="*/ 4314092 w 4618893"/>
              <a:gd name="connsiteY8-18" fmla="*/ 672612 h 2149720"/>
              <a:gd name="connsiteX9-19" fmla="*/ 2655277 w 4618893"/>
              <a:gd name="connsiteY9-20" fmla="*/ 89389 h 2149720"/>
              <a:gd name="connsiteX10-21" fmla="*/ 1843454 w 4618893"/>
              <a:gd name="connsiteY10-22" fmla="*/ 136281 h 2149720"/>
              <a:gd name="connsiteX11-23" fmla="*/ 1852246 w 4618893"/>
              <a:gd name="connsiteY11-24" fmla="*/ 866043 h 2149720"/>
              <a:gd name="connsiteX12-25" fmla="*/ 542192 w 4618893"/>
              <a:gd name="connsiteY12-26" fmla="*/ 866043 h 2149720"/>
              <a:gd name="connsiteX0-27" fmla="*/ 542192 w 4618893"/>
              <a:gd name="connsiteY0-28" fmla="*/ 866043 h 2149720"/>
              <a:gd name="connsiteX1-29" fmla="*/ 14654 w 4618893"/>
              <a:gd name="connsiteY1-30" fmla="*/ 1463920 h 2149720"/>
              <a:gd name="connsiteX2-31" fmla="*/ 454269 w 4618893"/>
              <a:gd name="connsiteY2-32" fmla="*/ 2053004 h 2149720"/>
              <a:gd name="connsiteX3-33" fmla="*/ 2036885 w 4618893"/>
              <a:gd name="connsiteY3-34" fmla="*/ 1991458 h 2149720"/>
              <a:gd name="connsiteX4-35" fmla="*/ 2256692 w 4618893"/>
              <a:gd name="connsiteY4-36" fmla="*/ 1103435 h 2149720"/>
              <a:gd name="connsiteX5-37" fmla="*/ 2883877 w 4618893"/>
              <a:gd name="connsiteY5-38" fmla="*/ 1384789 h 2149720"/>
              <a:gd name="connsiteX6-39" fmla="*/ 3223846 w 4618893"/>
              <a:gd name="connsiteY6-40" fmla="*/ 1921120 h 2149720"/>
              <a:gd name="connsiteX7-41" fmla="*/ 4437185 w 4618893"/>
              <a:gd name="connsiteY7-42" fmla="*/ 1877158 h 2149720"/>
              <a:gd name="connsiteX8-43" fmla="*/ 4314092 w 4618893"/>
              <a:gd name="connsiteY8-44" fmla="*/ 672612 h 2149720"/>
              <a:gd name="connsiteX9-45" fmla="*/ 2655277 w 4618893"/>
              <a:gd name="connsiteY9-46" fmla="*/ 89389 h 2149720"/>
              <a:gd name="connsiteX10-47" fmla="*/ 1843454 w 4618893"/>
              <a:gd name="connsiteY10-48" fmla="*/ 136281 h 2149720"/>
              <a:gd name="connsiteX11-49" fmla="*/ 1852246 w 4618893"/>
              <a:gd name="connsiteY11-50" fmla="*/ 866043 h 2149720"/>
              <a:gd name="connsiteX12-51" fmla="*/ 542192 w 4618893"/>
              <a:gd name="connsiteY12-52" fmla="*/ 866043 h 2149720"/>
              <a:gd name="connsiteX0-53" fmla="*/ 542192 w 4618893"/>
              <a:gd name="connsiteY0-54" fmla="*/ 866043 h 2140927"/>
              <a:gd name="connsiteX1-55" fmla="*/ 14654 w 4618893"/>
              <a:gd name="connsiteY1-56" fmla="*/ 1463920 h 2140927"/>
              <a:gd name="connsiteX2-57" fmla="*/ 454269 w 4618893"/>
              <a:gd name="connsiteY2-58" fmla="*/ 2053004 h 2140927"/>
              <a:gd name="connsiteX3-59" fmla="*/ 2036885 w 4618893"/>
              <a:gd name="connsiteY3-60" fmla="*/ 1991458 h 2140927"/>
              <a:gd name="connsiteX4-61" fmla="*/ 2350477 w 4618893"/>
              <a:gd name="connsiteY4-62" fmla="*/ 1537189 h 2140927"/>
              <a:gd name="connsiteX5-63" fmla="*/ 2883877 w 4618893"/>
              <a:gd name="connsiteY5-64" fmla="*/ 1384789 h 2140927"/>
              <a:gd name="connsiteX6-65" fmla="*/ 3223846 w 4618893"/>
              <a:gd name="connsiteY6-66" fmla="*/ 1921120 h 2140927"/>
              <a:gd name="connsiteX7-67" fmla="*/ 4437185 w 4618893"/>
              <a:gd name="connsiteY7-68" fmla="*/ 1877158 h 2140927"/>
              <a:gd name="connsiteX8-69" fmla="*/ 4314092 w 4618893"/>
              <a:gd name="connsiteY8-70" fmla="*/ 672612 h 2140927"/>
              <a:gd name="connsiteX9-71" fmla="*/ 2655277 w 4618893"/>
              <a:gd name="connsiteY9-72" fmla="*/ 89389 h 2140927"/>
              <a:gd name="connsiteX10-73" fmla="*/ 1843454 w 4618893"/>
              <a:gd name="connsiteY10-74" fmla="*/ 136281 h 2140927"/>
              <a:gd name="connsiteX11-75" fmla="*/ 1852246 w 4618893"/>
              <a:gd name="connsiteY11-76" fmla="*/ 866043 h 2140927"/>
              <a:gd name="connsiteX12-77" fmla="*/ 542192 w 4618893"/>
              <a:gd name="connsiteY12-78" fmla="*/ 866043 h 2140927"/>
              <a:gd name="connsiteX0-79" fmla="*/ 542192 w 4618893"/>
              <a:gd name="connsiteY0-80" fmla="*/ 866043 h 2140927"/>
              <a:gd name="connsiteX1-81" fmla="*/ 14654 w 4618893"/>
              <a:gd name="connsiteY1-82" fmla="*/ 1463920 h 2140927"/>
              <a:gd name="connsiteX2-83" fmla="*/ 454269 w 4618893"/>
              <a:gd name="connsiteY2-84" fmla="*/ 2053004 h 2140927"/>
              <a:gd name="connsiteX3-85" fmla="*/ 2036885 w 4618893"/>
              <a:gd name="connsiteY3-86" fmla="*/ 1991458 h 2140927"/>
              <a:gd name="connsiteX4-87" fmla="*/ 2350477 w 4618893"/>
              <a:gd name="connsiteY4-88" fmla="*/ 1537189 h 2140927"/>
              <a:gd name="connsiteX5-89" fmla="*/ 2960077 w 4618893"/>
              <a:gd name="connsiteY5-90" fmla="*/ 1537190 h 2140927"/>
              <a:gd name="connsiteX6-91" fmla="*/ 3223846 w 4618893"/>
              <a:gd name="connsiteY6-92" fmla="*/ 1921120 h 2140927"/>
              <a:gd name="connsiteX7-93" fmla="*/ 4437185 w 4618893"/>
              <a:gd name="connsiteY7-94" fmla="*/ 1877158 h 2140927"/>
              <a:gd name="connsiteX8-95" fmla="*/ 4314092 w 4618893"/>
              <a:gd name="connsiteY8-96" fmla="*/ 672612 h 2140927"/>
              <a:gd name="connsiteX9-97" fmla="*/ 2655277 w 4618893"/>
              <a:gd name="connsiteY9-98" fmla="*/ 89389 h 2140927"/>
              <a:gd name="connsiteX10-99" fmla="*/ 1843454 w 4618893"/>
              <a:gd name="connsiteY10-100" fmla="*/ 136281 h 2140927"/>
              <a:gd name="connsiteX11-101" fmla="*/ 1852246 w 4618893"/>
              <a:gd name="connsiteY11-102" fmla="*/ 866043 h 2140927"/>
              <a:gd name="connsiteX12-103" fmla="*/ 542192 w 4618893"/>
              <a:gd name="connsiteY12-104" fmla="*/ 866043 h 2140927"/>
              <a:gd name="connsiteX0-105" fmla="*/ 542192 w 4618893"/>
              <a:gd name="connsiteY0-106" fmla="*/ 895839 h 2170723"/>
              <a:gd name="connsiteX1-107" fmla="*/ 14654 w 4618893"/>
              <a:gd name="connsiteY1-108" fmla="*/ 1493716 h 2170723"/>
              <a:gd name="connsiteX2-109" fmla="*/ 454269 w 4618893"/>
              <a:gd name="connsiteY2-110" fmla="*/ 2082800 h 2170723"/>
              <a:gd name="connsiteX3-111" fmla="*/ 2036885 w 4618893"/>
              <a:gd name="connsiteY3-112" fmla="*/ 2021254 h 2170723"/>
              <a:gd name="connsiteX4-113" fmla="*/ 2350477 w 4618893"/>
              <a:gd name="connsiteY4-114" fmla="*/ 1566985 h 2170723"/>
              <a:gd name="connsiteX5-115" fmla="*/ 2960077 w 4618893"/>
              <a:gd name="connsiteY5-116" fmla="*/ 1566986 h 2170723"/>
              <a:gd name="connsiteX6-117" fmla="*/ 3223846 w 4618893"/>
              <a:gd name="connsiteY6-118" fmla="*/ 1950916 h 2170723"/>
              <a:gd name="connsiteX7-119" fmla="*/ 4437185 w 4618893"/>
              <a:gd name="connsiteY7-120" fmla="*/ 1906954 h 2170723"/>
              <a:gd name="connsiteX8-121" fmla="*/ 4314092 w 4618893"/>
              <a:gd name="connsiteY8-122" fmla="*/ 702408 h 2170723"/>
              <a:gd name="connsiteX9-123" fmla="*/ 2807677 w 4618893"/>
              <a:gd name="connsiteY9-124" fmla="*/ 881186 h 2170723"/>
              <a:gd name="connsiteX10-125" fmla="*/ 2655277 w 4618893"/>
              <a:gd name="connsiteY10-126" fmla="*/ 119185 h 2170723"/>
              <a:gd name="connsiteX11-127" fmla="*/ 1843454 w 4618893"/>
              <a:gd name="connsiteY11-128" fmla="*/ 166077 h 2170723"/>
              <a:gd name="connsiteX12-129" fmla="*/ 1852246 w 4618893"/>
              <a:gd name="connsiteY12-130" fmla="*/ 895839 h 2170723"/>
              <a:gd name="connsiteX13" fmla="*/ 542192 w 4618893"/>
              <a:gd name="connsiteY13" fmla="*/ 895839 h 2170723"/>
              <a:gd name="connsiteX0-131" fmla="*/ 542192 w 4755662"/>
              <a:gd name="connsiteY0-132" fmla="*/ 895839 h 2170723"/>
              <a:gd name="connsiteX1-133" fmla="*/ 14654 w 4755662"/>
              <a:gd name="connsiteY1-134" fmla="*/ 1493716 h 2170723"/>
              <a:gd name="connsiteX2-135" fmla="*/ 454269 w 4755662"/>
              <a:gd name="connsiteY2-136" fmla="*/ 2082800 h 2170723"/>
              <a:gd name="connsiteX3-137" fmla="*/ 2036885 w 4755662"/>
              <a:gd name="connsiteY3-138" fmla="*/ 2021254 h 2170723"/>
              <a:gd name="connsiteX4-139" fmla="*/ 2350477 w 4755662"/>
              <a:gd name="connsiteY4-140" fmla="*/ 1566985 h 2170723"/>
              <a:gd name="connsiteX5-141" fmla="*/ 2960077 w 4755662"/>
              <a:gd name="connsiteY5-142" fmla="*/ 1566986 h 2170723"/>
              <a:gd name="connsiteX6-143" fmla="*/ 3223846 w 4755662"/>
              <a:gd name="connsiteY6-144" fmla="*/ 1950916 h 2170723"/>
              <a:gd name="connsiteX7-145" fmla="*/ 4437185 w 4755662"/>
              <a:gd name="connsiteY7-146" fmla="*/ 1906954 h 2170723"/>
              <a:gd name="connsiteX8-147" fmla="*/ 4484077 w 4755662"/>
              <a:gd name="connsiteY8-148" fmla="*/ 957386 h 2170723"/>
              <a:gd name="connsiteX9-149" fmla="*/ 2807677 w 4755662"/>
              <a:gd name="connsiteY9-150" fmla="*/ 881186 h 2170723"/>
              <a:gd name="connsiteX10-151" fmla="*/ 2655277 w 4755662"/>
              <a:gd name="connsiteY10-152" fmla="*/ 119185 h 2170723"/>
              <a:gd name="connsiteX11-153" fmla="*/ 1843454 w 4755662"/>
              <a:gd name="connsiteY11-154" fmla="*/ 166077 h 2170723"/>
              <a:gd name="connsiteX12-155" fmla="*/ 1852246 w 4755662"/>
              <a:gd name="connsiteY12-156" fmla="*/ 895839 h 2170723"/>
              <a:gd name="connsiteX13-157" fmla="*/ 542192 w 4755662"/>
              <a:gd name="connsiteY13-158" fmla="*/ 895839 h 2170723"/>
              <a:gd name="connsiteX0-159" fmla="*/ 542192 w 4984261"/>
              <a:gd name="connsiteY0-160" fmla="*/ 895839 h 2170723"/>
              <a:gd name="connsiteX1-161" fmla="*/ 14654 w 4984261"/>
              <a:gd name="connsiteY1-162" fmla="*/ 1493716 h 2170723"/>
              <a:gd name="connsiteX2-163" fmla="*/ 454269 w 4984261"/>
              <a:gd name="connsiteY2-164" fmla="*/ 2082800 h 2170723"/>
              <a:gd name="connsiteX3-165" fmla="*/ 2036885 w 4984261"/>
              <a:gd name="connsiteY3-166" fmla="*/ 2021254 h 2170723"/>
              <a:gd name="connsiteX4-167" fmla="*/ 2350477 w 4984261"/>
              <a:gd name="connsiteY4-168" fmla="*/ 1566985 h 2170723"/>
              <a:gd name="connsiteX5-169" fmla="*/ 2960077 w 4984261"/>
              <a:gd name="connsiteY5-170" fmla="*/ 1566986 h 2170723"/>
              <a:gd name="connsiteX6-171" fmla="*/ 3223846 w 4984261"/>
              <a:gd name="connsiteY6-172" fmla="*/ 1950916 h 2170723"/>
              <a:gd name="connsiteX7-173" fmla="*/ 4437185 w 4984261"/>
              <a:gd name="connsiteY7-174" fmla="*/ 1906954 h 2170723"/>
              <a:gd name="connsiteX8-175" fmla="*/ 4712676 w 4984261"/>
              <a:gd name="connsiteY8-176" fmla="*/ 957386 h 2170723"/>
              <a:gd name="connsiteX9-177" fmla="*/ 2807677 w 4984261"/>
              <a:gd name="connsiteY9-178" fmla="*/ 881186 h 2170723"/>
              <a:gd name="connsiteX10-179" fmla="*/ 2655277 w 4984261"/>
              <a:gd name="connsiteY10-180" fmla="*/ 119185 h 2170723"/>
              <a:gd name="connsiteX11-181" fmla="*/ 1843454 w 4984261"/>
              <a:gd name="connsiteY11-182" fmla="*/ 166077 h 2170723"/>
              <a:gd name="connsiteX12-183" fmla="*/ 1852246 w 4984261"/>
              <a:gd name="connsiteY12-184" fmla="*/ 895839 h 2170723"/>
              <a:gd name="connsiteX13-185" fmla="*/ 542192 w 4984261"/>
              <a:gd name="connsiteY13-186" fmla="*/ 895839 h 2170723"/>
              <a:gd name="connsiteX0-187" fmla="*/ 542192 w 5030176"/>
              <a:gd name="connsiteY0-188" fmla="*/ 895839 h 2170723"/>
              <a:gd name="connsiteX1-189" fmla="*/ 14654 w 5030176"/>
              <a:gd name="connsiteY1-190" fmla="*/ 1493716 h 2170723"/>
              <a:gd name="connsiteX2-191" fmla="*/ 454269 w 5030176"/>
              <a:gd name="connsiteY2-192" fmla="*/ 2082800 h 2170723"/>
              <a:gd name="connsiteX3-193" fmla="*/ 2036885 w 5030176"/>
              <a:gd name="connsiteY3-194" fmla="*/ 2021254 h 2170723"/>
              <a:gd name="connsiteX4-195" fmla="*/ 2350477 w 5030176"/>
              <a:gd name="connsiteY4-196" fmla="*/ 1566985 h 2170723"/>
              <a:gd name="connsiteX5-197" fmla="*/ 2960077 w 5030176"/>
              <a:gd name="connsiteY5-198" fmla="*/ 1566986 h 2170723"/>
              <a:gd name="connsiteX6-199" fmla="*/ 3223846 w 5030176"/>
              <a:gd name="connsiteY6-200" fmla="*/ 1950916 h 2170723"/>
              <a:gd name="connsiteX7-201" fmla="*/ 4712676 w 5030176"/>
              <a:gd name="connsiteY7-202" fmla="*/ 1871786 h 2170723"/>
              <a:gd name="connsiteX8-203" fmla="*/ 4712676 w 5030176"/>
              <a:gd name="connsiteY8-204" fmla="*/ 957386 h 2170723"/>
              <a:gd name="connsiteX9-205" fmla="*/ 2807677 w 5030176"/>
              <a:gd name="connsiteY9-206" fmla="*/ 881186 h 2170723"/>
              <a:gd name="connsiteX10-207" fmla="*/ 2655277 w 5030176"/>
              <a:gd name="connsiteY10-208" fmla="*/ 119185 h 2170723"/>
              <a:gd name="connsiteX11-209" fmla="*/ 1843454 w 5030176"/>
              <a:gd name="connsiteY11-210" fmla="*/ 166077 h 2170723"/>
              <a:gd name="connsiteX12-211" fmla="*/ 1852246 w 5030176"/>
              <a:gd name="connsiteY12-212" fmla="*/ 895839 h 2170723"/>
              <a:gd name="connsiteX13-213" fmla="*/ 542192 w 5030176"/>
              <a:gd name="connsiteY13-214" fmla="*/ 895839 h 2170723"/>
              <a:gd name="connsiteX0-215" fmla="*/ 542192 w 5030176"/>
              <a:gd name="connsiteY0-216" fmla="*/ 895839 h 2170723"/>
              <a:gd name="connsiteX1-217" fmla="*/ 14654 w 5030176"/>
              <a:gd name="connsiteY1-218" fmla="*/ 1493716 h 2170723"/>
              <a:gd name="connsiteX2-219" fmla="*/ 454269 w 5030176"/>
              <a:gd name="connsiteY2-220" fmla="*/ 2082800 h 2170723"/>
              <a:gd name="connsiteX3-221" fmla="*/ 2036885 w 5030176"/>
              <a:gd name="connsiteY3-222" fmla="*/ 2021254 h 2170723"/>
              <a:gd name="connsiteX4-223" fmla="*/ 2350475 w 5030176"/>
              <a:gd name="connsiteY4-224" fmla="*/ 1490786 h 2170723"/>
              <a:gd name="connsiteX5-225" fmla="*/ 2960077 w 5030176"/>
              <a:gd name="connsiteY5-226" fmla="*/ 1566986 h 2170723"/>
              <a:gd name="connsiteX6-227" fmla="*/ 3223846 w 5030176"/>
              <a:gd name="connsiteY6-228" fmla="*/ 1950916 h 2170723"/>
              <a:gd name="connsiteX7-229" fmla="*/ 4712676 w 5030176"/>
              <a:gd name="connsiteY7-230" fmla="*/ 1871786 h 2170723"/>
              <a:gd name="connsiteX8-231" fmla="*/ 4712676 w 5030176"/>
              <a:gd name="connsiteY8-232" fmla="*/ 957386 h 2170723"/>
              <a:gd name="connsiteX9-233" fmla="*/ 2807677 w 5030176"/>
              <a:gd name="connsiteY9-234" fmla="*/ 881186 h 2170723"/>
              <a:gd name="connsiteX10-235" fmla="*/ 2655277 w 5030176"/>
              <a:gd name="connsiteY10-236" fmla="*/ 119185 h 2170723"/>
              <a:gd name="connsiteX11-237" fmla="*/ 1843454 w 5030176"/>
              <a:gd name="connsiteY11-238" fmla="*/ 166077 h 2170723"/>
              <a:gd name="connsiteX12-239" fmla="*/ 1852246 w 5030176"/>
              <a:gd name="connsiteY12-240" fmla="*/ 895839 h 2170723"/>
              <a:gd name="connsiteX13-241" fmla="*/ 542192 w 5030176"/>
              <a:gd name="connsiteY13-242" fmla="*/ 895839 h 2170723"/>
              <a:gd name="connsiteX0-243" fmla="*/ 542192 w 5030176"/>
              <a:gd name="connsiteY0-244" fmla="*/ 895839 h 2170723"/>
              <a:gd name="connsiteX1-245" fmla="*/ 14654 w 5030176"/>
              <a:gd name="connsiteY1-246" fmla="*/ 1493716 h 2170723"/>
              <a:gd name="connsiteX2-247" fmla="*/ 454269 w 5030176"/>
              <a:gd name="connsiteY2-248" fmla="*/ 2082800 h 2170723"/>
              <a:gd name="connsiteX3-249" fmla="*/ 2036885 w 5030176"/>
              <a:gd name="connsiteY3-250" fmla="*/ 2021254 h 2170723"/>
              <a:gd name="connsiteX4-251" fmla="*/ 2350475 w 5030176"/>
              <a:gd name="connsiteY4-252" fmla="*/ 1490786 h 2170723"/>
              <a:gd name="connsiteX5-253" fmla="*/ 2960075 w 5030176"/>
              <a:gd name="connsiteY5-254" fmla="*/ 1414586 h 2170723"/>
              <a:gd name="connsiteX6-255" fmla="*/ 3223846 w 5030176"/>
              <a:gd name="connsiteY6-256" fmla="*/ 1950916 h 2170723"/>
              <a:gd name="connsiteX7-257" fmla="*/ 4712676 w 5030176"/>
              <a:gd name="connsiteY7-258" fmla="*/ 1871786 h 2170723"/>
              <a:gd name="connsiteX8-259" fmla="*/ 4712676 w 5030176"/>
              <a:gd name="connsiteY8-260" fmla="*/ 957386 h 2170723"/>
              <a:gd name="connsiteX9-261" fmla="*/ 2807677 w 5030176"/>
              <a:gd name="connsiteY9-262" fmla="*/ 881186 h 2170723"/>
              <a:gd name="connsiteX10-263" fmla="*/ 2655277 w 5030176"/>
              <a:gd name="connsiteY10-264" fmla="*/ 119185 h 2170723"/>
              <a:gd name="connsiteX11-265" fmla="*/ 1843454 w 5030176"/>
              <a:gd name="connsiteY11-266" fmla="*/ 166077 h 2170723"/>
              <a:gd name="connsiteX12-267" fmla="*/ 1852246 w 5030176"/>
              <a:gd name="connsiteY12-268" fmla="*/ 895839 h 2170723"/>
              <a:gd name="connsiteX13-269" fmla="*/ 542192 w 5030176"/>
              <a:gd name="connsiteY13-270" fmla="*/ 895839 h 21707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57" y="connsiteY13-158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  <a:endParaRPr lang="en-US" sz="2400" dirty="0"/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  <a:endParaRPr lang="en-US" dirty="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/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Agent Design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17600"/>
            <a:ext cx="11506200" cy="5283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environment largely determines the agent design.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Fully/</a:t>
            </a:r>
            <a:r>
              <a:rPr lang="en-US" dirty="0" err="1"/>
              <a:t>partialy</a:t>
            </a:r>
            <a:r>
              <a:rPr lang="en-US" dirty="0"/>
              <a:t> observable  agent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request memory (internal state) </a:t>
            </a: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Discrete/ continuous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agent can/can’t enumerate all states Stochastic/deterministic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agent deals with contingencies </a:t>
            </a: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Single-agent/multi-agent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agent may need to behave randomly. </a:t>
            </a:r>
            <a:endParaRPr lang="en-US" sz="2400" dirty="0"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  <a:endParaRPr lang="en-US" dirty="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/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83" y="3402342"/>
            <a:ext cx="11137900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  <a:endParaRPr lang="en-US" sz="1500" dirty="0"/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  <a:endParaRPr lang="en-US" sz="1600" i="1" dirty="0"/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  <a:endParaRPr lang="en-US" sz="1600" i="1" dirty="0"/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  <a:endParaRPr lang="en-US" sz="1500" dirty="0"/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  <a:endParaRPr lang="en-US" sz="1600" b="1" dirty="0">
              <a:solidFill>
                <a:srgbClr val="CC0000"/>
              </a:solidFill>
            </a:endParaRP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grpSp>
        <p:nvGrpSpPr>
          <p:cNvPr id="17416" name="Group 62"/>
          <p:cNvGrpSpPr/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  <a:endParaRPr lang="en-US"/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  <a:endParaRPr lang="en-US" dirty="0"/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  <a:endParaRPr lang="en-US" sz="1500" i="1" dirty="0"/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  <a:endParaRPr lang="en-US" dirty="0"/>
          </a:p>
        </p:txBody>
      </p:sp>
      <p:grpSp>
        <p:nvGrpSpPr>
          <p:cNvPr id="19459" name="Group 3"/>
          <p:cNvGrpSpPr/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5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8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/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/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8" name="Group 105"/>
          <p:cNvGrpSpPr/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9" name="Group 108"/>
          <p:cNvGrpSpPr/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0" name="Group 111"/>
          <p:cNvGrpSpPr/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1" name="Group 114"/>
          <p:cNvGrpSpPr/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2" name="Group 117"/>
          <p:cNvGrpSpPr/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3" name="Group 120"/>
          <p:cNvGrpSpPr/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4" name="Group 123"/>
          <p:cNvGrpSpPr/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5" name="Group 126"/>
          <p:cNvGrpSpPr/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6" name="Group 129"/>
          <p:cNvGrpSpPr/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  <a:endParaRPr lang="en-US" sz="1500" i="1" dirty="0"/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tailEnd type="triangle" w="med" len="med"/>
          </a:ln>
        </p:spPr>
      </p:cxnSp>
      <p:grpSp>
        <p:nvGrpSpPr>
          <p:cNvPr id="17" name="Group 134"/>
          <p:cNvGrpSpPr/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/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/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  <a:endParaRPr lang="en-US" sz="2400" dirty="0"/>
          </a:p>
          <a:p>
            <a:r>
              <a:rPr lang="en-US" sz="2400" dirty="0"/>
              <a:t>Optimal: Guaranteed to find the least cost path?</a:t>
            </a:r>
            <a:endParaRPr lang="en-US" sz="2400" dirty="0"/>
          </a:p>
          <a:p>
            <a:r>
              <a:rPr lang="en-US" sz="2400" dirty="0"/>
              <a:t>Time complexity?</a:t>
            </a:r>
            <a:endParaRPr lang="en-US" sz="2400" dirty="0"/>
          </a:p>
          <a:p>
            <a:r>
              <a:rPr lang="en-US" sz="2400" dirty="0"/>
              <a:t>Space complexity?</a:t>
            </a:r>
            <a:endParaRPr lang="en-US" sz="2400" dirty="0"/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  <a:endParaRPr lang="en-US" sz="2400" dirty="0"/>
          </a:p>
          <a:p>
            <a:pPr lvl="1"/>
            <a:r>
              <a:rPr lang="en-US" sz="2000" dirty="0"/>
              <a:t>b is the branching factor</a:t>
            </a:r>
            <a:endParaRPr lang="en-US" sz="2000" dirty="0"/>
          </a:p>
          <a:p>
            <a:pPr lvl="1"/>
            <a:r>
              <a:rPr lang="en-US" sz="2000" dirty="0"/>
              <a:t>m is the maximum depth</a:t>
            </a:r>
            <a:endParaRPr lang="en-US" sz="2000" dirty="0"/>
          </a:p>
          <a:p>
            <a:pPr lvl="1"/>
            <a:r>
              <a:rPr lang="en-US" sz="2000" dirty="0"/>
              <a:t>solutions at various depths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  <a:endParaRPr lang="en-US" sz="2400" dirty="0"/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6" name="Freeform 30"/>
          <p:cNvSpPr/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11" name="Freeform 35"/>
          <p:cNvSpPr/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  <a:endParaRPr lang="en-US" dirty="0"/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  <a:endParaRPr lang="en-US"/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  <a:endParaRPr lang="en-US"/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/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/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  <a:endParaRPr lang="en-US" dirty="0"/>
          </a:p>
        </p:txBody>
      </p:sp>
      <p:grpSp>
        <p:nvGrpSpPr>
          <p:cNvPr id="2" name="Group 27"/>
          <p:cNvGrpSpPr/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/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  <a:endParaRPr lang="en-US"/>
            </a:p>
          </p:txBody>
        </p:sp>
        <p:sp>
          <p:nvSpPr>
            <p:cNvPr id="23590" name="Freeform 35"/>
            <p:cNvSpPr/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endParaRPr lang="en-US"/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  <a:endParaRPr lang="en-US"/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  <a:endParaRPr lang="en-US"/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  <a:endParaRPr lang="en-US"/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  <a:endParaRPr lang="en-US"/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/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  <a:endParaRPr lang="en-US" dirty="0"/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000" dirty="0"/>
              <a:t>What nodes DFS expand?</a:t>
            </a:r>
            <a:endParaRPr lang="en-US" sz="2000" dirty="0"/>
          </a:p>
          <a:p>
            <a:pPr lvl="1"/>
            <a:r>
              <a:rPr lang="en-US" sz="1800" dirty="0"/>
              <a:t>Some left prefix of the tree.</a:t>
            </a:r>
            <a:endParaRPr lang="en-US" sz="1800" dirty="0"/>
          </a:p>
          <a:p>
            <a:pPr lvl="1"/>
            <a:r>
              <a:rPr lang="en-US" sz="1800" dirty="0"/>
              <a:t>Could process the whole tree!</a:t>
            </a:r>
            <a:endParaRPr lang="en-US" sz="1800" dirty="0"/>
          </a:p>
          <a:p>
            <a:pPr lvl="1"/>
            <a:r>
              <a:rPr lang="en-US" sz="1800" dirty="0"/>
              <a:t>If m is finite, takes time O(</a:t>
            </a:r>
            <a:r>
              <a:rPr lang="en-US" sz="1800" dirty="0" err="1"/>
              <a:t>b</a:t>
            </a:r>
            <a:r>
              <a:rPr lang="en-US" sz="1800" baseline="30000" dirty="0" err="1"/>
              <a:t>m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How much space does the fringe take?</a:t>
            </a:r>
            <a:endParaRPr lang="en-US" sz="2000" dirty="0"/>
          </a:p>
          <a:p>
            <a:pPr lvl="1"/>
            <a:r>
              <a:rPr lang="en-US" sz="1800" dirty="0"/>
              <a:t>Only has siblings on path to root, so O(</a:t>
            </a:r>
            <a:r>
              <a:rPr lang="en-US" sz="1800" dirty="0" err="1"/>
              <a:t>bm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complete?</a:t>
            </a:r>
            <a:endParaRPr lang="en-US" sz="2000" dirty="0"/>
          </a:p>
          <a:p>
            <a:pPr lvl="1"/>
            <a:r>
              <a:rPr lang="en-US" sz="1800" dirty="0"/>
              <a:t>m could be infinite, so only if we prevent cycles (more later)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optimal?</a:t>
            </a:r>
            <a:endParaRPr lang="en-US" sz="2000" dirty="0"/>
          </a:p>
          <a:p>
            <a:pPr lvl="1"/>
            <a:r>
              <a:rPr lang="en-US" sz="1800" dirty="0"/>
              <a:t>No, it finds the “leftmost” solution, regardless of depth or cost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1" name="Freeform 47"/>
          <p:cNvSpPr/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/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  <a:gd name="connsiteX0-11" fmla="*/ 0 w 16352"/>
              <a:gd name="connsiteY0-12" fmla="*/ 10000 h 10000"/>
              <a:gd name="connsiteX1-13" fmla="*/ 8335 w 16352"/>
              <a:gd name="connsiteY1-14" fmla="*/ 9974 h 10000"/>
              <a:gd name="connsiteX2-15" fmla="*/ 8890 w 16352"/>
              <a:gd name="connsiteY2-16" fmla="*/ 4305 h 10000"/>
              <a:gd name="connsiteX3-17" fmla="*/ 16352 w 16352"/>
              <a:gd name="connsiteY3-18" fmla="*/ 0 h 10000"/>
              <a:gd name="connsiteX4-19" fmla="*/ 0 w 16352"/>
              <a:gd name="connsiteY4-20" fmla="*/ 10000 h 10000"/>
              <a:gd name="connsiteX0-21" fmla="*/ 0 w 16352"/>
              <a:gd name="connsiteY0-22" fmla="*/ 10000 h 10000"/>
              <a:gd name="connsiteX1-23" fmla="*/ 8335 w 16352"/>
              <a:gd name="connsiteY1-24" fmla="*/ 9974 h 10000"/>
              <a:gd name="connsiteX2-25" fmla="*/ 10907 w 16352"/>
              <a:gd name="connsiteY2-26" fmla="*/ 4612 h 10000"/>
              <a:gd name="connsiteX3-27" fmla="*/ 16352 w 16352"/>
              <a:gd name="connsiteY3-28" fmla="*/ 0 h 10000"/>
              <a:gd name="connsiteX4-29" fmla="*/ 0 w 16352"/>
              <a:gd name="connsiteY4-30" fmla="*/ 10000 h 10000"/>
              <a:gd name="connsiteX0-31" fmla="*/ 0 w 16352"/>
              <a:gd name="connsiteY0-32" fmla="*/ 10000 h 10000"/>
              <a:gd name="connsiteX1-33" fmla="*/ 8335 w 16352"/>
              <a:gd name="connsiteY1-34" fmla="*/ 9974 h 10000"/>
              <a:gd name="connsiteX2-35" fmla="*/ 10907 w 16352"/>
              <a:gd name="connsiteY2-36" fmla="*/ 4612 h 10000"/>
              <a:gd name="connsiteX3-37" fmla="*/ 16352 w 16352"/>
              <a:gd name="connsiteY3-38" fmla="*/ 0 h 10000"/>
              <a:gd name="connsiteX4-39" fmla="*/ 0 w 16352"/>
              <a:gd name="connsiteY4-40" fmla="*/ 10000 h 10000"/>
              <a:gd name="connsiteX0-41" fmla="*/ 0 w 16352"/>
              <a:gd name="connsiteY0-42" fmla="*/ 10000 h 10147"/>
              <a:gd name="connsiteX1-43" fmla="*/ 6370 w 16352"/>
              <a:gd name="connsiteY1-44" fmla="*/ 10147 h 10147"/>
              <a:gd name="connsiteX2-45" fmla="*/ 10907 w 16352"/>
              <a:gd name="connsiteY2-46" fmla="*/ 4612 h 10147"/>
              <a:gd name="connsiteX3-47" fmla="*/ 16352 w 16352"/>
              <a:gd name="connsiteY3-48" fmla="*/ 0 h 10147"/>
              <a:gd name="connsiteX4-49" fmla="*/ 0 w 16352"/>
              <a:gd name="connsiteY4-50" fmla="*/ 10000 h 10147"/>
              <a:gd name="connsiteX0-51" fmla="*/ 0 w 16352"/>
              <a:gd name="connsiteY0-52" fmla="*/ 10000 h 10147"/>
              <a:gd name="connsiteX1-53" fmla="*/ 6370 w 16352"/>
              <a:gd name="connsiteY1-54" fmla="*/ 10147 h 10147"/>
              <a:gd name="connsiteX2-55" fmla="*/ 10907 w 16352"/>
              <a:gd name="connsiteY2-56" fmla="*/ 4612 h 10147"/>
              <a:gd name="connsiteX3-57" fmla="*/ 16352 w 16352"/>
              <a:gd name="connsiteY3-58" fmla="*/ 0 h 10147"/>
              <a:gd name="connsiteX4-59" fmla="*/ 0 w 16352"/>
              <a:gd name="connsiteY4-60" fmla="*/ 10000 h 101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  <a:endParaRPr lang="en-US" dirty="0"/>
          </a:p>
        </p:txBody>
      </p:sp>
      <p:grpSp>
        <p:nvGrpSpPr>
          <p:cNvPr id="20483" name="Group 3"/>
          <p:cNvGrpSpPr/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0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3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  <a:endParaRPr lang="en-US" sz="1600" i="1" dirty="0"/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grpSp>
        <p:nvGrpSpPr>
          <p:cNvPr id="20484" name="Group 61"/>
          <p:cNvGrpSpPr/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  <a:endParaRPr lang="en-US"/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  <a:endParaRPr lang="en-US" i="1" dirty="0"/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</p:grpSp>
      <p:grpSp>
        <p:nvGrpSpPr>
          <p:cNvPr id="6" name="Group 90"/>
          <p:cNvGrpSpPr/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/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  <a:endParaRPr lang="en-US"/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  <a:endParaRPr lang="en-US"/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/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/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/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/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000" dirty="0"/>
              <a:t>What nodes does BFS expand?</a:t>
            </a:r>
            <a:endParaRPr lang="en-US" sz="2000" dirty="0"/>
          </a:p>
          <a:p>
            <a:pPr lvl="1"/>
            <a:r>
              <a:rPr lang="en-US" sz="1800" dirty="0"/>
              <a:t>Processes all nodes above shallowest solution</a:t>
            </a:r>
            <a:endParaRPr lang="en-US" sz="1800" dirty="0"/>
          </a:p>
          <a:p>
            <a:pPr lvl="1"/>
            <a:r>
              <a:rPr lang="en-US" sz="1800" dirty="0"/>
              <a:t>Let depth of shallowest solution be s</a:t>
            </a:r>
            <a:endParaRPr lang="en-US" sz="1800" dirty="0"/>
          </a:p>
          <a:p>
            <a:pPr lvl="1"/>
            <a:r>
              <a:rPr lang="en-US" sz="1800" dirty="0"/>
              <a:t>Search takes time O(</a:t>
            </a:r>
            <a:r>
              <a:rPr lang="en-US" sz="1800" dirty="0" err="1"/>
              <a:t>b</a:t>
            </a:r>
            <a:r>
              <a:rPr lang="en-US" sz="1800" baseline="30000" dirty="0" err="1"/>
              <a:t>s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How much space does the fringe take?</a:t>
            </a:r>
            <a:endParaRPr lang="en-US" sz="2000" dirty="0"/>
          </a:p>
          <a:p>
            <a:pPr lvl="1"/>
            <a:r>
              <a:rPr lang="en-US" sz="1800" dirty="0"/>
              <a:t>Has roughly the last tier, so O(</a:t>
            </a:r>
            <a:r>
              <a:rPr lang="en-US" sz="1800" dirty="0" err="1"/>
              <a:t>b</a:t>
            </a:r>
            <a:r>
              <a:rPr lang="en-US" sz="1800" baseline="30000" dirty="0" err="1"/>
              <a:t>s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complete?</a:t>
            </a:r>
            <a:endParaRPr lang="en-US" sz="2000" dirty="0"/>
          </a:p>
          <a:p>
            <a:pPr lvl="1"/>
            <a:r>
              <a:rPr lang="en-US" sz="1800" dirty="0"/>
              <a:t>s must be finite if a solution exists, so yes!</a:t>
            </a:r>
            <a:endParaRPr lang="en-US" sz="1800" dirty="0"/>
          </a:p>
          <a:p>
            <a:pPr lvl="2"/>
            <a:endParaRPr lang="en-US" sz="700" dirty="0"/>
          </a:p>
          <a:p>
            <a:r>
              <a:rPr lang="en-US" sz="2000" dirty="0"/>
              <a:t>Is it optimal?</a:t>
            </a:r>
            <a:endParaRPr lang="en-US" sz="2000" dirty="0"/>
          </a:p>
          <a:p>
            <a:pPr lvl="1"/>
            <a:r>
              <a:rPr lang="en-US" sz="1800" dirty="0"/>
              <a:t>Only if costs are all 1 (more on costs later)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  <a:endParaRPr lang="en-US"/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  <a:endParaRPr lang="en-US"/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  <a:endParaRPr lang="en-US"/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  <a:endParaRPr lang="en-US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  <a:endParaRPr lang="en-US" dirty="0"/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72494" y="1130247"/>
            <a:ext cx="7542213" cy="5575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  <a:endParaRPr lang="en-US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/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/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/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  <a:endParaRPr lang="en-US"/>
          </a:p>
        </p:txBody>
      </p:sp>
      <p:sp>
        <p:nvSpPr>
          <p:cNvPr id="26679" name="Freeform 55"/>
          <p:cNvSpPr/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6684" name="Freeform 60"/>
          <p:cNvSpPr/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/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  <a:endParaRPr lang="en-US" sz="2800" dirty="0"/>
          </a:p>
          <a:p>
            <a:pPr lvl="1"/>
            <a:r>
              <a:rPr lang="en-US" sz="2400" dirty="0"/>
              <a:t>Run a DFS with depth limit 1.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2.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3.  …..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  <a:endParaRPr lang="en-US" sz="2800" dirty="0"/>
          </a:p>
          <a:p>
            <a:pPr lvl="1"/>
            <a:r>
              <a:rPr lang="en-US" sz="2400" dirty="0"/>
              <a:t>Generally most work happens in the lowest level searched, so not so bad!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  <a:endParaRPr lang="en-US" sz="2400"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  <a:endParaRPr lang="en-US" sz="2400"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  <a:endParaRPr lang="en-US" sz="2400" dirty="0"/>
          </a:p>
        </p:txBody>
      </p:sp>
      <p:grpSp>
        <p:nvGrpSpPr>
          <p:cNvPr id="27652" name="Group 4"/>
          <p:cNvGrpSpPr/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/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  <a:endParaRPr lang="en-US" sz="1500" dirty="0"/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  <a:endParaRPr lang="en-US" sz="1600" dirty="0"/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  <a:endParaRPr lang="en-US" i="1"/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  <a:endParaRPr lang="en-US" i="1"/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  <a:endParaRPr lang="en-US" i="1"/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  <a:endParaRPr lang="en-US" i="1"/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  <a:endParaRPr lang="en-US"/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  <a:endParaRPr lang="en-US"/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  <a:endParaRPr lang="en-US"/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  <a:endParaRPr lang="en-US"/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  <a:endParaRPr lang="en-US"/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  <a:endParaRPr lang="en-US"/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  <a:endParaRPr lang="en-US"/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  <a:endParaRPr lang="en-US"/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  <a:endParaRPr lang="en-US"/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  <a:endParaRPr lang="en-US"/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/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/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/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/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/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  <a:endParaRPr lang="en-US" dirty="0"/>
          </a:p>
        </p:txBody>
      </p:sp>
      <p:grpSp>
        <p:nvGrpSpPr>
          <p:cNvPr id="28676" name="Group 9"/>
          <p:cNvGrpSpPr/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77" name="Group 21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80" name="Group 43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  <a:endParaRPr lang="en-US" i="1" dirty="0"/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  <a:endParaRPr lang="en-US" i="1" dirty="0"/>
          </a:p>
        </p:txBody>
      </p:sp>
      <p:grpSp>
        <p:nvGrpSpPr>
          <p:cNvPr id="28684" name="Group 74"/>
          <p:cNvGrpSpPr/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  <a:endParaRPr lang="en-US"/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  <a:endParaRPr lang="en-US"/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  <a:endParaRPr lang="en-US"/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  <a:endParaRPr lang="en-US"/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  <a:endParaRPr lang="en-US"/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  <a:endParaRPr lang="en-US"/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  <a:endParaRPr lang="en-US"/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  <a:endParaRPr lang="en-US" dirty="0"/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  <a:endParaRPr lang="en-US"/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  <a:endParaRPr lang="en-US"/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806041" name="AutoShape 153"/>
          <p:cNvSpPr/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  <a:endParaRPr lang="en-US"/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/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/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000" dirty="0"/>
              <a:t>What nodes does UCS expand?</a:t>
            </a:r>
            <a:endParaRPr lang="en-US" sz="2000" dirty="0"/>
          </a:p>
          <a:p>
            <a:pPr lvl="1"/>
            <a:r>
              <a:rPr lang="en-US" sz="1800" dirty="0"/>
              <a:t>Processes all nodes with cost less than cheapest solution!</a:t>
            </a:r>
            <a:endParaRPr lang="en-US" sz="1800" dirty="0"/>
          </a:p>
          <a:p>
            <a:pPr lvl="1"/>
            <a:r>
              <a:rPr lang="en-US" sz="1800" dirty="0"/>
              <a:t>If that solution costs </a:t>
            </a:r>
            <a:r>
              <a:rPr lang="en-US" sz="1800" i="1" dirty="0">
                <a:latin typeface="Times New Roman" pitchFamily="18" charset="0"/>
              </a:rPr>
              <a:t>C* </a:t>
            </a:r>
            <a:r>
              <a:rPr lang="en-US" sz="1800" dirty="0"/>
              <a:t>and arcs cost at least 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1800" i="1" dirty="0">
                <a:sym typeface="Symbol" pitchFamily="18" charset="2"/>
              </a:rPr>
              <a:t>,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1800" dirty="0">
                <a:sym typeface="Symbol" pitchFamily="18" charset="2"/>
              </a:rPr>
              <a:t>then the “effective depth” is roughly </a:t>
            </a:r>
            <a:r>
              <a:rPr lang="en-US" sz="1800" i="1" dirty="0">
                <a:latin typeface="Times New Roman" pitchFamily="18" charset="0"/>
              </a:rPr>
              <a:t>C*/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1800" dirty="0"/>
          </a:p>
          <a:p>
            <a:pPr lvl="1"/>
            <a:r>
              <a:rPr lang="en-US" sz="1800" dirty="0"/>
              <a:t>Takes time O(</a:t>
            </a:r>
            <a:r>
              <a:rPr lang="en-US" sz="1800" dirty="0" err="1"/>
              <a:t>b</a:t>
            </a:r>
            <a:r>
              <a:rPr lang="en-US" sz="1800" i="1" baseline="30000" dirty="0" err="1">
                <a:latin typeface="Times New Roman" pitchFamily="18" charset="0"/>
              </a:rPr>
              <a:t>C</a:t>
            </a:r>
            <a:r>
              <a:rPr lang="en-US" sz="1800" i="1" baseline="30000" dirty="0">
                <a:latin typeface="Times New Roman" pitchFamily="18" charset="0"/>
              </a:rPr>
              <a:t>*/</a:t>
            </a:r>
            <a:r>
              <a:rPr lang="en-US" sz="18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800" dirty="0"/>
              <a:t>) (exponential in effective depth)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How much space does the fringe take?</a:t>
            </a:r>
            <a:endParaRPr lang="en-US" sz="2000" dirty="0"/>
          </a:p>
          <a:p>
            <a:pPr lvl="1"/>
            <a:r>
              <a:rPr lang="en-US" sz="1800" dirty="0"/>
              <a:t>Has roughly the last tier, so O(</a:t>
            </a:r>
            <a:r>
              <a:rPr lang="en-US" sz="1800" dirty="0" err="1"/>
              <a:t>b</a:t>
            </a:r>
            <a:r>
              <a:rPr lang="en-US" sz="1800" i="1" baseline="30000" dirty="0" err="1">
                <a:latin typeface="Times New Roman" pitchFamily="18" charset="0"/>
              </a:rPr>
              <a:t>C</a:t>
            </a:r>
            <a:r>
              <a:rPr lang="en-US" sz="1800" i="1" baseline="30000" dirty="0">
                <a:latin typeface="Times New Roman" pitchFamily="18" charset="0"/>
              </a:rPr>
              <a:t>*/</a:t>
            </a:r>
            <a:r>
              <a:rPr lang="en-US" sz="18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complete?</a:t>
            </a:r>
            <a:endParaRPr lang="en-US" sz="2000" dirty="0"/>
          </a:p>
          <a:p>
            <a:pPr lvl="1"/>
            <a:r>
              <a:rPr lang="en-US" sz="1800" dirty="0"/>
              <a:t>Assuming best solution has a finite cost and minimum arc cost is positive, yes!</a:t>
            </a:r>
            <a:endParaRPr lang="en-US" sz="1800" dirty="0"/>
          </a:p>
          <a:p>
            <a:pPr lvl="2"/>
            <a:endParaRPr lang="en-US" sz="700" dirty="0"/>
          </a:p>
          <a:p>
            <a:r>
              <a:rPr lang="en-US" sz="2000" dirty="0"/>
              <a:t>Is it optimal?</a:t>
            </a:r>
            <a:endParaRPr lang="en-US" sz="2000" dirty="0"/>
          </a:p>
          <a:p>
            <a:pPr lvl="1"/>
            <a:r>
              <a:rPr lang="en-US" sz="1800" dirty="0"/>
              <a:t>Yes!  (Proof next lecture via A*)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  <a:endParaRPr lang="en-US" dirty="0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  <a:endParaRPr lang="en-US" dirty="0"/>
          </a:p>
        </p:txBody>
      </p:sp>
      <p:sp>
        <p:nvSpPr>
          <p:cNvPr id="27" name="Freeform 67"/>
          <p:cNvSpPr/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  <a:endParaRPr lang="en-US" dirty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  <a:endParaRPr lang="en-US"/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Remember: UCS explores increasing cost contours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good: UCS is complete and optimal!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bad: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Explores options in every “direction”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 information about goal location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We’ll fix that soon!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/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/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  <a:endParaRPr lang="en-US"/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/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/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  <a:endParaRPr lang="en-US">
                <a:sym typeface="Symbol" pitchFamily="18" charset="2"/>
              </a:endParaRP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  <a:endParaRPr lang="en-US">
                <a:sym typeface="Symbol" pitchFamily="18" charset="2"/>
              </a:endParaRP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  <a:endParaRPr lang="en-US">
                <a:sym typeface="Symbol" pitchFamily="18" charset="2"/>
              </a:endParaRP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 </a:t>
            </a:r>
            <a:r>
              <a:rPr lang="x-none" altLang="en-US" sz="2800" dirty="0"/>
              <a:t>BFS</a:t>
            </a:r>
            <a:endParaRPr lang="x-none" alt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 </a:t>
            </a:r>
            <a:r>
              <a:rPr lang="x-none" altLang="en-US" sz="2800" dirty="0"/>
              <a:t>ucs</a:t>
            </a:r>
            <a:endParaRPr lang="x-none" alt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 </a:t>
            </a:r>
            <a:r>
              <a:rPr lang="x-none" altLang="en-US" sz="2800" dirty="0"/>
              <a:t>Dfs</a:t>
            </a:r>
            <a:endParaRPr lang="x-none" altLang="en-US" sz="2800" dirty="0"/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All these search algorithms are the same except for fringe strategies</a:t>
            </a:r>
            <a:endParaRPr lang="en-US" sz="2400" dirty="0"/>
          </a:p>
          <a:p>
            <a:pPr lvl="1"/>
            <a:r>
              <a:rPr lang="en-US" sz="2000" dirty="0"/>
              <a:t>Conceptually, all fringes are priority queues (i.e. collections of nodes with attached priorities)</a:t>
            </a:r>
            <a:endParaRPr lang="en-US" sz="2000" dirty="0"/>
          </a:p>
          <a:p>
            <a:pPr lvl="1"/>
            <a:r>
              <a:rPr lang="en-US" sz="2000" dirty="0"/>
              <a:t>Practically, for DFS and BFS, you can avoid the log(n) overhead from an actual priority queue, by using stacks and queues</a:t>
            </a:r>
            <a:endParaRPr lang="en-US" sz="2000" dirty="0"/>
          </a:p>
          <a:p>
            <a:pPr lvl="1"/>
            <a:r>
              <a:rPr lang="en-US" sz="2000" dirty="0"/>
              <a:t>Can even code one implementation that takes a variable queuing object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sz="2800" dirty="0"/>
              <a:t>Search operates over models of the world</a:t>
            </a:r>
            <a:endParaRPr lang="en-US" sz="2800" dirty="0"/>
          </a:p>
          <a:p>
            <a:pPr lvl="1"/>
            <a:r>
              <a:rPr lang="en-US" sz="2400" dirty="0"/>
              <a:t>The agent doesn’t actually try all the plans out in the real world!</a:t>
            </a:r>
            <a:endParaRPr lang="en-US" sz="2400" dirty="0"/>
          </a:p>
          <a:p>
            <a:pPr lvl="1"/>
            <a:r>
              <a:rPr lang="en-US" sz="2400" dirty="0"/>
              <a:t>Planning is all “in simulation”</a:t>
            </a:r>
            <a:endParaRPr lang="en-US" sz="2400" dirty="0"/>
          </a:p>
          <a:p>
            <a:pPr lvl="1"/>
            <a:r>
              <a:rPr lang="en-US" sz="2400" dirty="0"/>
              <a:t>Your search is only as good as your models…</a:t>
            </a:r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2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  <a:endParaRPr lang="en-US" sz="2400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Photo Editor Photo" r:id="rId1" imgW="4579620" imgH="1607820" progId="MSPhotoEd.3">
                  <p:embed/>
                </p:oleObj>
              </mc:Choice>
              <mc:Fallback>
                <p:oleObj name="Photo Editor Photo" r:id="rId1" imgW="4579620" imgH="160782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Photo Editor Photo" r:id="rId3" imgW="4579620" imgH="1653540" progId="MSPhotoEd.3">
                  <p:embed/>
                </p:oleObj>
              </mc:Choice>
              <mc:Fallback>
                <p:oleObj name="Photo Editor Photo" r:id="rId3" imgW="4579620" imgH="165354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/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/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/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/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/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/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/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/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/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/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/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/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/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/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/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/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6" name="Group 127"/>
          <p:cNvGrpSpPr/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/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/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/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/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/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/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/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/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All these search algorithms are the same except for fringe strategies</a:t>
            </a:r>
            <a:endParaRPr lang="en-US" sz="2400" dirty="0"/>
          </a:p>
          <a:p>
            <a:pPr lvl="1"/>
            <a:r>
              <a:rPr lang="en-US" sz="2000" dirty="0"/>
              <a:t>Conceptually, all fringes are priority queues (i.e. collections of nodes with attached priorities)</a:t>
            </a:r>
            <a:endParaRPr lang="en-US" sz="2000" dirty="0"/>
          </a:p>
          <a:p>
            <a:pPr lvl="1"/>
            <a:r>
              <a:rPr lang="en-US" sz="2000" dirty="0"/>
              <a:t>Practically, for DFS and BFS, you can avoid the log(n) overhead from an actual priority queue, by using stacks and queues</a:t>
            </a:r>
            <a:endParaRPr lang="en-US" sz="2000" dirty="0"/>
          </a:p>
          <a:p>
            <a:pPr lvl="1"/>
            <a:r>
              <a:rPr lang="en-US" sz="2000" dirty="0"/>
              <a:t>Can even code one implementation that takes a variable queuing object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/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  <a:endParaRPr lang="en-US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10250" name="Freeform 9"/>
          <p:cNvSpPr/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/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/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/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/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  <a:endParaRPr lang="en-US">
              <a:sym typeface="Symbol" pitchFamily="18" charset="2"/>
            </a:endParaRP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  <a:endParaRPr lang="en-US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  <a:endParaRPr lang="en-US" dirty="0"/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Some Hints for P1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10210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Graph search is almost always better than tree search (when not?)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Implement your closed list as a </a:t>
            </a:r>
            <a:r>
              <a:rPr lang="en-US" sz="2800" dirty="0" err="1"/>
              <a:t>dict</a:t>
            </a:r>
            <a:r>
              <a:rPr lang="en-US" sz="2800" dirty="0"/>
              <a:t> or set!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Nodes are conceptually paths, but better to represent with a state, cost, last action, and reference to the parent node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  <a:endParaRPr lang="en-US" dirty="0"/>
          </a:p>
        </p:txBody>
      </p:sp>
      <p:pic>
        <p:nvPicPr>
          <p:cNvPr id="4" name="demo_reflex (1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3000" y="989888"/>
            <a:ext cx="10464800" cy="586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  <a:endParaRPr lang="en-US" dirty="0"/>
          </a:p>
        </p:txBody>
      </p:sp>
      <p:pic>
        <p:nvPicPr>
          <p:cNvPr id="4" name="demo_reflex_odd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0400" y="381000"/>
            <a:ext cx="108712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(Goal-oriented Agents)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name="Photo Editor Photo" r:id="rId1" imgW="4594860" imgH="1623060" progId="MSPhotoEd.3">
                  <p:embed/>
                </p:oleObj>
              </mc:Choice>
              <mc:Fallback>
                <p:oleObj name="Photo Editor Photo" r:id="rId1" imgW="4594860" imgH="162306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name="Photo Editor Photo" r:id="rId3" imgW="4579620" imgH="1607820" progId="MSPhotoEd.3">
                  <p:embed/>
                </p:oleObj>
              </mc:Choice>
              <mc:Fallback>
                <p:oleObj name="Photo Editor Photo" r:id="rId3" imgW="4579620" imgH="160782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0</TotalTime>
  <Words>10652</Words>
  <Application>WPS Presentation</Application>
  <PresentationFormat>Widescreen</PresentationFormat>
  <Paragraphs>1219</Paragraphs>
  <Slides>69</Slides>
  <Notes>44</Notes>
  <HiddenSlides>1</HiddenSlides>
  <MMClips>12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9" baseType="lpstr">
      <vt:lpstr>Arial</vt:lpstr>
      <vt:lpstr>SimSun</vt:lpstr>
      <vt:lpstr>Wingdings</vt:lpstr>
      <vt:lpstr>Arimo</vt:lpstr>
      <vt:lpstr>Calibri</vt:lpstr>
      <vt:lpstr>DejaVu Sans</vt:lpstr>
      <vt:lpstr>MT Extra</vt:lpstr>
      <vt:lpstr>Calibri</vt:lpstr>
      <vt:lpstr>MS PGothic</vt:lpstr>
      <vt:lpstr>Times New Roman</vt:lpstr>
      <vt:lpstr>Symbol</vt:lpstr>
      <vt:lpstr>微软雅黑</vt:lpstr>
      <vt:lpstr>Droid Sans Fallback</vt:lpstr>
      <vt:lpstr>Arial Unicode MS</vt:lpstr>
      <vt:lpstr>Daniel</vt:lpstr>
      <vt:lpstr>dan-berkeley-nlp-v1</vt:lpstr>
      <vt:lpstr>MSPhotoEd.3</vt:lpstr>
      <vt:lpstr>MSPhotoEd.3</vt:lpstr>
      <vt:lpstr>MSPhotoEd.3</vt:lpstr>
      <vt:lpstr>MSPhotoEd.3</vt:lpstr>
      <vt:lpstr>Artificial Intelligence </vt:lpstr>
      <vt:lpstr>Frame for AI</vt:lpstr>
      <vt:lpstr>Agent Design</vt:lpstr>
      <vt:lpstr>Today</vt:lpstr>
      <vt:lpstr>Agents that Plan</vt:lpstr>
      <vt:lpstr>Reflex Agents</vt:lpstr>
      <vt:lpstr>Video of Demo Reflex Optimal</vt:lpstr>
      <vt:lpstr>Video of Demo Reflex Odd </vt:lpstr>
      <vt:lpstr>Planning Agents (Goal-oriented Agents)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State Space Graphs vs. Search Trees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Video of Demo Maze Water DFS/BFS (part 1)</vt:lpstr>
      <vt:lpstr>Video of Demo Maze Water DFS/BFS (part 2)</vt:lpstr>
      <vt:lpstr>Quiz: DFS vs BFS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Some Hints for P1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vasil</cp:lastModifiedBy>
  <cp:revision>2027</cp:revision>
  <cp:lastPrinted>2020-03-07T16:30:12Z</cp:lastPrinted>
  <dcterms:created xsi:type="dcterms:W3CDTF">2020-03-07T16:30:12Z</dcterms:created>
  <dcterms:modified xsi:type="dcterms:W3CDTF">2020-03-07T16:30:12Z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